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8" r:id="rId2"/>
  </p:sldMasterIdLst>
  <p:notesMasterIdLst>
    <p:notesMasterId r:id="rId30"/>
  </p:notesMasterIdLst>
  <p:sldIdLst>
    <p:sldId id="262" r:id="rId3"/>
    <p:sldId id="300" r:id="rId4"/>
    <p:sldId id="301" r:id="rId5"/>
    <p:sldId id="318" r:id="rId6"/>
    <p:sldId id="259" r:id="rId7"/>
    <p:sldId id="292" r:id="rId8"/>
    <p:sldId id="319" r:id="rId9"/>
    <p:sldId id="293" r:id="rId10"/>
    <p:sldId id="267" r:id="rId11"/>
    <p:sldId id="305" r:id="rId12"/>
    <p:sldId id="306" r:id="rId13"/>
    <p:sldId id="263" r:id="rId14"/>
    <p:sldId id="307" r:id="rId15"/>
    <p:sldId id="268" r:id="rId16"/>
    <p:sldId id="281" r:id="rId17"/>
    <p:sldId id="294" r:id="rId18"/>
    <p:sldId id="273" r:id="rId19"/>
    <p:sldId id="321" r:id="rId20"/>
    <p:sldId id="298" r:id="rId21"/>
    <p:sldId id="269" r:id="rId22"/>
    <p:sldId id="315" r:id="rId23"/>
    <p:sldId id="320" r:id="rId24"/>
    <p:sldId id="316" r:id="rId25"/>
    <p:sldId id="322" r:id="rId26"/>
    <p:sldId id="270" r:id="rId27"/>
    <p:sldId id="265" r:id="rId28"/>
    <p:sldId id="266" r:id="rId29"/>
  </p:sldIdLst>
  <p:sldSz cx="9144000" cy="6858000" type="screen4x3"/>
  <p:notesSz cx="9926638" cy="6797675"/>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1D19FC3-82FF-C535-CFD4-8618154C2D4B}" name="Utente di Microsoft Office" initials="Office" userId="Anonymous_Utente di Microsoft Office" providerId="None"/>
  <p188:author id="{741CDEFB-86E5-DACA-0845-9FD858A7249A}" name="Monica Severino" initials="MS" userId="S::m.severino@dejalex.com::86ca5cf5-4068-436f-b6f5-05877d1273a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2A45"/>
    <a:srgbClr val="E72A7A"/>
    <a:srgbClr val="194A7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8"/>
    <p:restoredTop sz="95033" autoAdjust="0"/>
  </p:normalViewPr>
  <p:slideViewPr>
    <p:cSldViewPr snapToGrid="0">
      <p:cViewPr varScale="1">
        <p:scale>
          <a:sx n="63" d="100"/>
          <a:sy n="63" d="100"/>
        </p:scale>
        <p:origin x="1380" y="64"/>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microsoft.com/office/2018/10/relationships/authors" Target="authors.xml"/><Relationship Id="rId8" Type="http://schemas.openxmlformats.org/officeDocument/2006/relationships/slide" Target="slides/slide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1AD1AFE-CCDB-7B4E-88A9-8A0D1D71C696}" type="doc">
      <dgm:prSet loTypeId="urn:microsoft.com/office/officeart/2005/8/layout/chevron1" loCatId="" qsTypeId="urn:microsoft.com/office/officeart/2005/8/quickstyle/simple5" qsCatId="simple" csTypeId="urn:microsoft.com/office/officeart/2005/8/colors/accent1_2" csCatId="accent1" phldr="1"/>
      <dgm:spPr/>
    </dgm:pt>
    <dgm:pt modelId="{1F9D299D-2EEF-E54E-94A7-337CC107B5D7}">
      <dgm:prSet phldrT="[Testo]"/>
      <dgm:spPr>
        <a:solidFill>
          <a:srgbClr val="1E2A45"/>
        </a:solidFill>
        <a:ln>
          <a:solidFill>
            <a:srgbClr val="1E2A45"/>
          </a:solidFill>
        </a:ln>
      </dgm:spPr>
      <dgm:t>
        <a:bodyPr/>
        <a:lstStyle/>
        <a:p>
          <a:r>
            <a:rPr lang="it-IT" dirty="0">
              <a:latin typeface="Garamond" panose="02020404030301010803" pitchFamily="18" charset="0"/>
            </a:rPr>
            <a:t>60 GIORNI PRIMA DELL’UDIENZA EX ART. 189</a:t>
          </a:r>
        </a:p>
      </dgm:t>
    </dgm:pt>
    <dgm:pt modelId="{724385B9-5CFF-B545-A873-3FBFB7C497F9}" type="parTrans" cxnId="{C37DFC7D-92FE-384A-8032-431FA040615E}">
      <dgm:prSet/>
      <dgm:spPr/>
      <dgm:t>
        <a:bodyPr/>
        <a:lstStyle/>
        <a:p>
          <a:endParaRPr lang="it-IT"/>
        </a:p>
      </dgm:t>
    </dgm:pt>
    <dgm:pt modelId="{84E9FE7C-443A-6C4A-BDA2-C1EE9CC6D01B}" type="sibTrans" cxnId="{C37DFC7D-92FE-384A-8032-431FA040615E}">
      <dgm:prSet/>
      <dgm:spPr/>
      <dgm:t>
        <a:bodyPr/>
        <a:lstStyle/>
        <a:p>
          <a:endParaRPr lang="it-IT"/>
        </a:p>
      </dgm:t>
    </dgm:pt>
    <dgm:pt modelId="{13AAEEED-8EFD-6A45-A0A4-710B4A59136B}">
      <dgm:prSet/>
      <dgm:spPr>
        <a:solidFill>
          <a:srgbClr val="E72A7A"/>
        </a:solidFill>
        <a:ln>
          <a:solidFill>
            <a:srgbClr val="E72A7A"/>
          </a:solidFill>
        </a:ln>
      </dgm:spPr>
      <dgm:t>
        <a:bodyPr/>
        <a:lstStyle/>
        <a:p>
          <a:r>
            <a:rPr lang="it-IT" dirty="0">
              <a:latin typeface="Garamond" panose="02020404030301010803" pitchFamily="18" charset="0"/>
            </a:rPr>
            <a:t>30 PRIMA DELL’UDIENZA</a:t>
          </a:r>
        </a:p>
      </dgm:t>
    </dgm:pt>
    <dgm:pt modelId="{6E41B725-9BBD-8B4D-896C-3C152DC0BC5E}" type="parTrans" cxnId="{0A93EC96-6842-254C-B465-9F7FD9D513B2}">
      <dgm:prSet/>
      <dgm:spPr/>
      <dgm:t>
        <a:bodyPr/>
        <a:lstStyle/>
        <a:p>
          <a:endParaRPr lang="it-IT"/>
        </a:p>
      </dgm:t>
    </dgm:pt>
    <dgm:pt modelId="{DF55B22C-F84E-3B48-A57F-70AA2A20ED53}" type="sibTrans" cxnId="{0A93EC96-6842-254C-B465-9F7FD9D513B2}">
      <dgm:prSet/>
      <dgm:spPr/>
      <dgm:t>
        <a:bodyPr/>
        <a:lstStyle/>
        <a:p>
          <a:endParaRPr lang="it-IT"/>
        </a:p>
      </dgm:t>
    </dgm:pt>
    <dgm:pt modelId="{C6F032BE-6176-EA45-A436-C12CA7B8D76D}">
      <dgm:prSet/>
      <dgm:spPr>
        <a:solidFill>
          <a:srgbClr val="1E2A45"/>
        </a:solidFill>
        <a:ln>
          <a:solidFill>
            <a:srgbClr val="1E2A45"/>
          </a:solidFill>
        </a:ln>
      </dgm:spPr>
      <dgm:t>
        <a:bodyPr/>
        <a:lstStyle/>
        <a:p>
          <a:r>
            <a:rPr lang="it-IT" b="0" dirty="0">
              <a:latin typeface="Garamond" panose="02020404030301010803" pitchFamily="18" charset="0"/>
            </a:rPr>
            <a:t>15 GIORNI PRIMA DELL’UDIENZA </a:t>
          </a:r>
        </a:p>
      </dgm:t>
    </dgm:pt>
    <dgm:pt modelId="{6FB7CE3A-70F6-B04E-A3B1-5E422E88CD5B}" type="parTrans" cxnId="{173F414F-781A-EC4F-99CE-508493C2153D}">
      <dgm:prSet/>
      <dgm:spPr/>
      <dgm:t>
        <a:bodyPr/>
        <a:lstStyle/>
        <a:p>
          <a:endParaRPr lang="it-IT"/>
        </a:p>
      </dgm:t>
    </dgm:pt>
    <dgm:pt modelId="{5952F572-25E4-4F43-B4E6-79611D22D494}" type="sibTrans" cxnId="{173F414F-781A-EC4F-99CE-508493C2153D}">
      <dgm:prSet/>
      <dgm:spPr/>
      <dgm:t>
        <a:bodyPr/>
        <a:lstStyle/>
        <a:p>
          <a:endParaRPr lang="it-IT"/>
        </a:p>
      </dgm:t>
    </dgm:pt>
    <dgm:pt modelId="{63499956-A2E5-9843-BAA7-76D567AFC37C}">
      <dgm:prSet/>
      <dgm:spPr>
        <a:solidFill>
          <a:srgbClr val="E72A7A"/>
        </a:solidFill>
        <a:ln>
          <a:solidFill>
            <a:srgbClr val="E72A7A"/>
          </a:solidFill>
        </a:ln>
      </dgm:spPr>
      <dgm:t>
        <a:bodyPr/>
        <a:lstStyle/>
        <a:p>
          <a:endParaRPr lang="it-IT" dirty="0"/>
        </a:p>
      </dgm:t>
    </dgm:pt>
    <dgm:pt modelId="{554FCA50-04F1-3547-B5CB-EA93B45B2A7E}" type="parTrans" cxnId="{B16FC232-E51A-094D-84C5-691E070C94C5}">
      <dgm:prSet/>
      <dgm:spPr/>
      <dgm:t>
        <a:bodyPr/>
        <a:lstStyle/>
        <a:p>
          <a:endParaRPr lang="it-IT"/>
        </a:p>
      </dgm:t>
    </dgm:pt>
    <dgm:pt modelId="{B448D846-EBF6-4841-A1ED-9B3466AA8ED1}" type="sibTrans" cxnId="{B16FC232-E51A-094D-84C5-691E070C94C5}">
      <dgm:prSet/>
      <dgm:spPr/>
      <dgm:t>
        <a:bodyPr/>
        <a:lstStyle/>
        <a:p>
          <a:endParaRPr lang="it-IT"/>
        </a:p>
      </dgm:t>
    </dgm:pt>
    <dgm:pt modelId="{542AF2BC-7126-FB46-8316-5F82D9C9A99A}">
      <dgm:prSet/>
      <dgm:spPr>
        <a:solidFill>
          <a:srgbClr val="1E2A45"/>
        </a:solidFill>
        <a:ln>
          <a:solidFill>
            <a:srgbClr val="1E2A45"/>
          </a:solidFill>
        </a:ln>
      </dgm:spPr>
      <dgm:t>
        <a:bodyPr/>
        <a:lstStyle/>
        <a:p>
          <a:r>
            <a:rPr lang="it-IT" dirty="0">
              <a:latin typeface="Garamond" panose="02020404030301010803" pitchFamily="18" charset="0"/>
            </a:rPr>
            <a:t>60 GIORNI CAUSE COLLEGIO/ 30 GIORNI MONOCRATICHE</a:t>
          </a:r>
        </a:p>
      </dgm:t>
    </dgm:pt>
    <dgm:pt modelId="{FB4B4113-248C-B348-BAD3-5D4FD0A794A5}" type="parTrans" cxnId="{5BBF2241-5609-644E-ACC2-467A1775AF6D}">
      <dgm:prSet/>
      <dgm:spPr/>
      <dgm:t>
        <a:bodyPr/>
        <a:lstStyle/>
        <a:p>
          <a:endParaRPr lang="it-IT"/>
        </a:p>
      </dgm:t>
    </dgm:pt>
    <dgm:pt modelId="{933E6180-0D56-F349-95E1-2EC2B7EBB7FB}" type="sibTrans" cxnId="{5BBF2241-5609-644E-ACC2-467A1775AF6D}">
      <dgm:prSet/>
      <dgm:spPr/>
      <dgm:t>
        <a:bodyPr/>
        <a:lstStyle/>
        <a:p>
          <a:endParaRPr lang="it-IT"/>
        </a:p>
      </dgm:t>
    </dgm:pt>
    <dgm:pt modelId="{1D9A4D77-D3B4-6A4B-BF8A-36C438764980}" type="pres">
      <dgm:prSet presAssocID="{41AD1AFE-CCDB-7B4E-88A9-8A0D1D71C696}" presName="Name0" presStyleCnt="0">
        <dgm:presLayoutVars>
          <dgm:dir/>
          <dgm:animLvl val="lvl"/>
          <dgm:resizeHandles val="exact"/>
        </dgm:presLayoutVars>
      </dgm:prSet>
      <dgm:spPr/>
    </dgm:pt>
    <dgm:pt modelId="{A3E6BA32-4FB1-1A41-8892-C37D03079A9C}" type="pres">
      <dgm:prSet presAssocID="{1F9D299D-2EEF-E54E-94A7-337CC107B5D7}" presName="parTxOnly" presStyleLbl="node1" presStyleIdx="0" presStyleCnt="5" custLinFactNeighborX="-18845" custLinFactNeighborY="2295">
        <dgm:presLayoutVars>
          <dgm:chMax val="0"/>
          <dgm:chPref val="0"/>
          <dgm:bulletEnabled val="1"/>
        </dgm:presLayoutVars>
      </dgm:prSet>
      <dgm:spPr/>
    </dgm:pt>
    <dgm:pt modelId="{1C7D7FFC-E90B-F647-8C7E-7C761CBDC1C1}" type="pres">
      <dgm:prSet presAssocID="{84E9FE7C-443A-6C4A-BDA2-C1EE9CC6D01B}" presName="parTxOnlySpace" presStyleCnt="0"/>
      <dgm:spPr/>
    </dgm:pt>
    <dgm:pt modelId="{A33A8987-6D86-6342-9AE8-68A0CC560F85}" type="pres">
      <dgm:prSet presAssocID="{13AAEEED-8EFD-6A45-A0A4-710B4A59136B}" presName="parTxOnly" presStyleLbl="node1" presStyleIdx="1" presStyleCnt="5" custLinFactNeighborX="22797" custLinFactNeighborY="2295">
        <dgm:presLayoutVars>
          <dgm:chMax val="0"/>
          <dgm:chPref val="0"/>
          <dgm:bulletEnabled val="1"/>
        </dgm:presLayoutVars>
      </dgm:prSet>
      <dgm:spPr/>
    </dgm:pt>
    <dgm:pt modelId="{9BFA1BBF-3E22-C641-8420-031D9650CB63}" type="pres">
      <dgm:prSet presAssocID="{DF55B22C-F84E-3B48-A57F-70AA2A20ED53}" presName="parTxOnlySpace" presStyleCnt="0"/>
      <dgm:spPr/>
    </dgm:pt>
    <dgm:pt modelId="{97B1BB5A-4E9A-4F4A-89B5-085A0A743FCF}" type="pres">
      <dgm:prSet presAssocID="{C6F032BE-6176-EA45-A436-C12CA7B8D76D}" presName="parTxOnly" presStyleLbl="node1" presStyleIdx="2" presStyleCnt="5" custLinFactNeighborX="30395" custLinFactNeighborY="2295">
        <dgm:presLayoutVars>
          <dgm:chMax val="0"/>
          <dgm:chPref val="0"/>
          <dgm:bulletEnabled val="1"/>
        </dgm:presLayoutVars>
      </dgm:prSet>
      <dgm:spPr/>
    </dgm:pt>
    <dgm:pt modelId="{45CAC605-C0C9-9448-878F-8C3B4EE22602}" type="pres">
      <dgm:prSet presAssocID="{5952F572-25E4-4F43-B4E6-79611D22D494}" presName="parTxOnlySpace" presStyleCnt="0"/>
      <dgm:spPr/>
    </dgm:pt>
    <dgm:pt modelId="{CB13F812-D43F-B243-AD59-FCE641F59295}" type="pres">
      <dgm:prSet presAssocID="{63499956-A2E5-9843-BAA7-76D567AFC37C}" presName="parTxOnly" presStyleLbl="node1" presStyleIdx="3" presStyleCnt="5" custScaleX="111599" custScaleY="166979" custLinFactNeighborX="-45332">
        <dgm:presLayoutVars>
          <dgm:chMax val="0"/>
          <dgm:chPref val="0"/>
          <dgm:bulletEnabled val="1"/>
        </dgm:presLayoutVars>
      </dgm:prSet>
      <dgm:spPr/>
    </dgm:pt>
    <dgm:pt modelId="{BA007DFB-1E59-8F42-8FEE-C79305E146D9}" type="pres">
      <dgm:prSet presAssocID="{B448D846-EBF6-4841-A1ED-9B3466AA8ED1}" presName="parTxOnlySpace" presStyleCnt="0"/>
      <dgm:spPr/>
    </dgm:pt>
    <dgm:pt modelId="{BA134D61-80D7-2D44-8B9C-D8BAFAF40ECC}" type="pres">
      <dgm:prSet presAssocID="{542AF2BC-7126-FB46-8316-5F82D9C9A99A}" presName="parTxOnly" presStyleLbl="node1" presStyleIdx="4" presStyleCnt="5">
        <dgm:presLayoutVars>
          <dgm:chMax val="0"/>
          <dgm:chPref val="0"/>
          <dgm:bulletEnabled val="1"/>
        </dgm:presLayoutVars>
      </dgm:prSet>
      <dgm:spPr/>
    </dgm:pt>
  </dgm:ptLst>
  <dgm:cxnLst>
    <dgm:cxn modelId="{0744EC0A-283C-A847-A2D1-3F5E7C3D46C4}" type="presOf" srcId="{C6F032BE-6176-EA45-A436-C12CA7B8D76D}" destId="{97B1BB5A-4E9A-4F4A-89B5-085A0A743FCF}" srcOrd="0" destOrd="0" presId="urn:microsoft.com/office/officeart/2005/8/layout/chevron1"/>
    <dgm:cxn modelId="{93246021-2D97-5046-97DC-1EE68F0A4D90}" type="presOf" srcId="{63499956-A2E5-9843-BAA7-76D567AFC37C}" destId="{CB13F812-D43F-B243-AD59-FCE641F59295}" srcOrd="0" destOrd="0" presId="urn:microsoft.com/office/officeart/2005/8/layout/chevron1"/>
    <dgm:cxn modelId="{B16FC232-E51A-094D-84C5-691E070C94C5}" srcId="{41AD1AFE-CCDB-7B4E-88A9-8A0D1D71C696}" destId="{63499956-A2E5-9843-BAA7-76D567AFC37C}" srcOrd="3" destOrd="0" parTransId="{554FCA50-04F1-3547-B5CB-EA93B45B2A7E}" sibTransId="{B448D846-EBF6-4841-A1ED-9B3466AA8ED1}"/>
    <dgm:cxn modelId="{5533FE33-7C6F-974A-951F-E90048F241AE}" type="presOf" srcId="{41AD1AFE-CCDB-7B4E-88A9-8A0D1D71C696}" destId="{1D9A4D77-D3B4-6A4B-BF8A-36C438764980}" srcOrd="0" destOrd="0" presId="urn:microsoft.com/office/officeart/2005/8/layout/chevron1"/>
    <dgm:cxn modelId="{F729F239-21D6-F74A-BFAF-C437EB19A6E9}" type="presOf" srcId="{1F9D299D-2EEF-E54E-94A7-337CC107B5D7}" destId="{A3E6BA32-4FB1-1A41-8892-C37D03079A9C}" srcOrd="0" destOrd="0" presId="urn:microsoft.com/office/officeart/2005/8/layout/chevron1"/>
    <dgm:cxn modelId="{5BBF2241-5609-644E-ACC2-467A1775AF6D}" srcId="{41AD1AFE-CCDB-7B4E-88A9-8A0D1D71C696}" destId="{542AF2BC-7126-FB46-8316-5F82D9C9A99A}" srcOrd="4" destOrd="0" parTransId="{FB4B4113-248C-B348-BAD3-5D4FD0A794A5}" sibTransId="{933E6180-0D56-F349-95E1-2EC2B7EBB7FB}"/>
    <dgm:cxn modelId="{173F414F-781A-EC4F-99CE-508493C2153D}" srcId="{41AD1AFE-CCDB-7B4E-88A9-8A0D1D71C696}" destId="{C6F032BE-6176-EA45-A436-C12CA7B8D76D}" srcOrd="2" destOrd="0" parTransId="{6FB7CE3A-70F6-B04E-A3B1-5E422E88CD5B}" sibTransId="{5952F572-25E4-4F43-B4E6-79611D22D494}"/>
    <dgm:cxn modelId="{42431F7D-201D-7642-BF1C-591F1E4874E4}" type="presOf" srcId="{13AAEEED-8EFD-6A45-A0A4-710B4A59136B}" destId="{A33A8987-6D86-6342-9AE8-68A0CC560F85}" srcOrd="0" destOrd="0" presId="urn:microsoft.com/office/officeart/2005/8/layout/chevron1"/>
    <dgm:cxn modelId="{C37DFC7D-92FE-384A-8032-431FA040615E}" srcId="{41AD1AFE-CCDB-7B4E-88A9-8A0D1D71C696}" destId="{1F9D299D-2EEF-E54E-94A7-337CC107B5D7}" srcOrd="0" destOrd="0" parTransId="{724385B9-5CFF-B545-A873-3FBFB7C497F9}" sibTransId="{84E9FE7C-443A-6C4A-BDA2-C1EE9CC6D01B}"/>
    <dgm:cxn modelId="{0A93EC96-6842-254C-B465-9F7FD9D513B2}" srcId="{41AD1AFE-CCDB-7B4E-88A9-8A0D1D71C696}" destId="{13AAEEED-8EFD-6A45-A0A4-710B4A59136B}" srcOrd="1" destOrd="0" parTransId="{6E41B725-9BBD-8B4D-896C-3C152DC0BC5E}" sibTransId="{DF55B22C-F84E-3B48-A57F-70AA2A20ED53}"/>
    <dgm:cxn modelId="{55CC2DC4-69EB-BE4A-8A20-405B5C1135F0}" type="presOf" srcId="{542AF2BC-7126-FB46-8316-5F82D9C9A99A}" destId="{BA134D61-80D7-2D44-8B9C-D8BAFAF40ECC}" srcOrd="0" destOrd="0" presId="urn:microsoft.com/office/officeart/2005/8/layout/chevron1"/>
    <dgm:cxn modelId="{F2787840-2454-A340-B78D-5A4E48B36DF7}" type="presParOf" srcId="{1D9A4D77-D3B4-6A4B-BF8A-36C438764980}" destId="{A3E6BA32-4FB1-1A41-8892-C37D03079A9C}" srcOrd="0" destOrd="0" presId="urn:microsoft.com/office/officeart/2005/8/layout/chevron1"/>
    <dgm:cxn modelId="{60472ED8-BB0F-F14F-A6B0-0BA21513CB2E}" type="presParOf" srcId="{1D9A4D77-D3B4-6A4B-BF8A-36C438764980}" destId="{1C7D7FFC-E90B-F647-8C7E-7C761CBDC1C1}" srcOrd="1" destOrd="0" presId="urn:microsoft.com/office/officeart/2005/8/layout/chevron1"/>
    <dgm:cxn modelId="{5DCC55CE-6B95-8442-A3A6-339B0B4B292F}" type="presParOf" srcId="{1D9A4D77-D3B4-6A4B-BF8A-36C438764980}" destId="{A33A8987-6D86-6342-9AE8-68A0CC560F85}" srcOrd="2" destOrd="0" presId="urn:microsoft.com/office/officeart/2005/8/layout/chevron1"/>
    <dgm:cxn modelId="{437F538B-2364-BE49-B1BE-B068E697BC31}" type="presParOf" srcId="{1D9A4D77-D3B4-6A4B-BF8A-36C438764980}" destId="{9BFA1BBF-3E22-C641-8420-031D9650CB63}" srcOrd="3" destOrd="0" presId="urn:microsoft.com/office/officeart/2005/8/layout/chevron1"/>
    <dgm:cxn modelId="{A3FD35AC-E1B6-414E-8EC2-378858A07D23}" type="presParOf" srcId="{1D9A4D77-D3B4-6A4B-BF8A-36C438764980}" destId="{97B1BB5A-4E9A-4F4A-89B5-085A0A743FCF}" srcOrd="4" destOrd="0" presId="urn:microsoft.com/office/officeart/2005/8/layout/chevron1"/>
    <dgm:cxn modelId="{0132E6F4-DACF-CC4B-AA41-4F16485A15E4}" type="presParOf" srcId="{1D9A4D77-D3B4-6A4B-BF8A-36C438764980}" destId="{45CAC605-C0C9-9448-878F-8C3B4EE22602}" srcOrd="5" destOrd="0" presId="urn:microsoft.com/office/officeart/2005/8/layout/chevron1"/>
    <dgm:cxn modelId="{72393054-57C7-2141-A48E-34292EF6C327}" type="presParOf" srcId="{1D9A4D77-D3B4-6A4B-BF8A-36C438764980}" destId="{CB13F812-D43F-B243-AD59-FCE641F59295}" srcOrd="6" destOrd="0" presId="urn:microsoft.com/office/officeart/2005/8/layout/chevron1"/>
    <dgm:cxn modelId="{B9A882E1-471E-0441-9F78-A167A00CDF6B}" type="presParOf" srcId="{1D9A4D77-D3B4-6A4B-BF8A-36C438764980}" destId="{BA007DFB-1E59-8F42-8FEE-C79305E146D9}" srcOrd="7" destOrd="0" presId="urn:microsoft.com/office/officeart/2005/8/layout/chevron1"/>
    <dgm:cxn modelId="{8CFF94A6-D5EC-A441-868B-6CBF4B432FDF}" type="presParOf" srcId="{1D9A4D77-D3B4-6A4B-BF8A-36C438764980}" destId="{BA134D61-80D7-2D44-8B9C-D8BAFAF40ECC}" srcOrd="8"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41AD1AFE-CCDB-7B4E-88A9-8A0D1D71C696}" type="doc">
      <dgm:prSet loTypeId="urn:microsoft.com/office/officeart/2005/8/layout/chevron1" loCatId="" qsTypeId="urn:microsoft.com/office/officeart/2005/8/quickstyle/simple4" qsCatId="simple" csTypeId="urn:microsoft.com/office/officeart/2005/8/colors/accent1_2" csCatId="accent1" phldr="1"/>
      <dgm:spPr/>
    </dgm:pt>
    <dgm:pt modelId="{1F9D299D-2EEF-E54E-94A7-337CC107B5D7}">
      <dgm:prSet phldrT="[Testo]" custT="1"/>
      <dgm:spPr>
        <a:solidFill>
          <a:srgbClr val="E72A7A"/>
        </a:solidFill>
        <a:ln>
          <a:solidFill>
            <a:srgbClr val="E72A7A"/>
          </a:solidFill>
        </a:ln>
      </dgm:spPr>
      <dgm:t>
        <a:bodyPr/>
        <a:lstStyle/>
        <a:p>
          <a:r>
            <a:rPr lang="it-IT" sz="900" b="1" dirty="0">
              <a:latin typeface="Garamond" panose="02020404030301010803" pitchFamily="18" charset="0"/>
            </a:rPr>
            <a:t>TERMINE A COMPARIRE DI ALMENO 90 GG SE  NOTIFICA IN ITALIA/ 150 GG SE NOTIFICA ALL’ESTERO</a:t>
          </a:r>
        </a:p>
      </dgm:t>
    </dgm:pt>
    <dgm:pt modelId="{724385B9-5CFF-B545-A873-3FBFB7C497F9}" type="parTrans" cxnId="{C37DFC7D-92FE-384A-8032-431FA040615E}">
      <dgm:prSet/>
      <dgm:spPr/>
      <dgm:t>
        <a:bodyPr/>
        <a:lstStyle/>
        <a:p>
          <a:endParaRPr lang="it-IT"/>
        </a:p>
      </dgm:t>
    </dgm:pt>
    <dgm:pt modelId="{84E9FE7C-443A-6C4A-BDA2-C1EE9CC6D01B}" type="sibTrans" cxnId="{C37DFC7D-92FE-384A-8032-431FA040615E}">
      <dgm:prSet/>
      <dgm:spPr/>
      <dgm:t>
        <a:bodyPr/>
        <a:lstStyle/>
        <a:p>
          <a:endParaRPr lang="it-IT"/>
        </a:p>
      </dgm:t>
    </dgm:pt>
    <dgm:pt modelId="{4C6AC2F0-C401-3544-8757-3B900388DD43}">
      <dgm:prSet phldrT="[Testo]"/>
      <dgm:spPr>
        <a:solidFill>
          <a:srgbClr val="1E2A45"/>
        </a:solidFill>
        <a:ln>
          <a:solidFill>
            <a:srgbClr val="1E2A45"/>
          </a:solidFill>
        </a:ln>
      </dgm:spPr>
      <dgm:t>
        <a:bodyPr/>
        <a:lstStyle/>
        <a:p>
          <a:r>
            <a:rPr lang="it-IT" b="1" dirty="0">
              <a:latin typeface="Garamond" panose="02020404030301010803" pitchFamily="18" charset="0"/>
            </a:rPr>
            <a:t>ENTRO 10 GG DALLA CITAZIONE </a:t>
          </a:r>
        </a:p>
      </dgm:t>
    </dgm:pt>
    <dgm:pt modelId="{41C8B9FE-2B71-014B-9BEA-6E5DDFAD0093}" type="parTrans" cxnId="{868174C4-0496-3545-A292-DCBD3A49756A}">
      <dgm:prSet/>
      <dgm:spPr/>
      <dgm:t>
        <a:bodyPr/>
        <a:lstStyle/>
        <a:p>
          <a:endParaRPr lang="it-IT"/>
        </a:p>
      </dgm:t>
    </dgm:pt>
    <dgm:pt modelId="{794C10E9-E1BC-A042-A418-9CC9761C0C0D}" type="sibTrans" cxnId="{868174C4-0496-3545-A292-DCBD3A49756A}">
      <dgm:prSet/>
      <dgm:spPr/>
      <dgm:t>
        <a:bodyPr/>
        <a:lstStyle/>
        <a:p>
          <a:endParaRPr lang="it-IT"/>
        </a:p>
      </dgm:t>
    </dgm:pt>
    <dgm:pt modelId="{51B5B438-B6B4-DF46-A93F-7AD7B084B4F0}">
      <dgm:prSet phldrT="[Testo]"/>
      <dgm:spPr>
        <a:solidFill>
          <a:srgbClr val="E72A7A"/>
        </a:solidFill>
        <a:ln>
          <a:solidFill>
            <a:srgbClr val="E72A7A"/>
          </a:solidFill>
        </a:ln>
      </dgm:spPr>
      <dgm:t>
        <a:bodyPr/>
        <a:lstStyle/>
        <a:p>
          <a:r>
            <a:rPr lang="it-IT" b="1" dirty="0">
              <a:latin typeface="Garamond" panose="02020404030301010803" pitchFamily="18" charset="0"/>
            </a:rPr>
            <a:t>ALMENO 20 GG PRIMA DELL’UDIENZA INDICATA IN CITAZIONE – APPELLO INCIDENTALE</a:t>
          </a:r>
        </a:p>
      </dgm:t>
    </dgm:pt>
    <dgm:pt modelId="{E77E7187-E0BD-B645-A07B-047A75476D52}" type="parTrans" cxnId="{8495EBCE-3EA0-304D-8937-7B985EC97E71}">
      <dgm:prSet/>
      <dgm:spPr/>
      <dgm:t>
        <a:bodyPr/>
        <a:lstStyle/>
        <a:p>
          <a:endParaRPr lang="it-IT"/>
        </a:p>
      </dgm:t>
    </dgm:pt>
    <dgm:pt modelId="{100BF73D-142C-9142-A8A6-253957CACCEA}" type="sibTrans" cxnId="{8495EBCE-3EA0-304D-8937-7B985EC97E71}">
      <dgm:prSet/>
      <dgm:spPr/>
      <dgm:t>
        <a:bodyPr/>
        <a:lstStyle/>
        <a:p>
          <a:endParaRPr lang="it-IT"/>
        </a:p>
      </dgm:t>
    </dgm:pt>
    <dgm:pt modelId="{542AF2BC-7126-FB46-8316-5F82D9C9A99A}">
      <dgm:prSet/>
      <dgm:spPr>
        <a:solidFill>
          <a:srgbClr val="1E2A45"/>
        </a:solidFill>
        <a:ln>
          <a:solidFill>
            <a:srgbClr val="1E2A45"/>
          </a:solidFill>
        </a:ln>
      </dgm:spPr>
      <dgm:t>
        <a:bodyPr/>
        <a:lstStyle/>
        <a:p>
          <a:endParaRPr lang="it-IT" b="1" dirty="0"/>
        </a:p>
      </dgm:t>
    </dgm:pt>
    <dgm:pt modelId="{FB4B4113-248C-B348-BAD3-5D4FD0A794A5}" type="parTrans" cxnId="{5BBF2241-5609-644E-ACC2-467A1775AF6D}">
      <dgm:prSet/>
      <dgm:spPr/>
      <dgm:t>
        <a:bodyPr/>
        <a:lstStyle/>
        <a:p>
          <a:endParaRPr lang="it-IT"/>
        </a:p>
      </dgm:t>
    </dgm:pt>
    <dgm:pt modelId="{933E6180-0D56-F349-95E1-2EC2B7EBB7FB}" type="sibTrans" cxnId="{5BBF2241-5609-644E-ACC2-467A1775AF6D}">
      <dgm:prSet/>
      <dgm:spPr/>
      <dgm:t>
        <a:bodyPr/>
        <a:lstStyle/>
        <a:p>
          <a:endParaRPr lang="it-IT"/>
        </a:p>
      </dgm:t>
    </dgm:pt>
    <dgm:pt modelId="{1D9A4D77-D3B4-6A4B-BF8A-36C438764980}" type="pres">
      <dgm:prSet presAssocID="{41AD1AFE-CCDB-7B4E-88A9-8A0D1D71C696}" presName="Name0" presStyleCnt="0">
        <dgm:presLayoutVars>
          <dgm:dir/>
          <dgm:animLvl val="lvl"/>
          <dgm:resizeHandles val="exact"/>
        </dgm:presLayoutVars>
      </dgm:prSet>
      <dgm:spPr/>
    </dgm:pt>
    <dgm:pt modelId="{A3E6BA32-4FB1-1A41-8892-C37D03079A9C}" type="pres">
      <dgm:prSet presAssocID="{1F9D299D-2EEF-E54E-94A7-337CC107B5D7}" presName="parTxOnly" presStyleLbl="node1" presStyleIdx="0" presStyleCnt="4">
        <dgm:presLayoutVars>
          <dgm:chMax val="0"/>
          <dgm:chPref val="0"/>
          <dgm:bulletEnabled val="1"/>
        </dgm:presLayoutVars>
      </dgm:prSet>
      <dgm:spPr/>
    </dgm:pt>
    <dgm:pt modelId="{1C7D7FFC-E90B-F647-8C7E-7C761CBDC1C1}" type="pres">
      <dgm:prSet presAssocID="{84E9FE7C-443A-6C4A-BDA2-C1EE9CC6D01B}" presName="parTxOnlySpace" presStyleCnt="0"/>
      <dgm:spPr/>
    </dgm:pt>
    <dgm:pt modelId="{769F878E-7B9E-6445-A710-A6BDF26B532C}" type="pres">
      <dgm:prSet presAssocID="{4C6AC2F0-C401-3544-8757-3B900388DD43}" presName="parTxOnly" presStyleLbl="node1" presStyleIdx="1" presStyleCnt="4">
        <dgm:presLayoutVars>
          <dgm:chMax val="0"/>
          <dgm:chPref val="0"/>
          <dgm:bulletEnabled val="1"/>
        </dgm:presLayoutVars>
      </dgm:prSet>
      <dgm:spPr/>
    </dgm:pt>
    <dgm:pt modelId="{74693D81-F9EB-9444-B002-2B330F8C4AE1}" type="pres">
      <dgm:prSet presAssocID="{794C10E9-E1BC-A042-A418-9CC9761C0C0D}" presName="parTxOnlySpace" presStyleCnt="0"/>
      <dgm:spPr/>
    </dgm:pt>
    <dgm:pt modelId="{BF51AABE-A179-114B-B391-7767AD903384}" type="pres">
      <dgm:prSet presAssocID="{51B5B438-B6B4-DF46-A93F-7AD7B084B4F0}" presName="parTxOnly" presStyleLbl="node1" presStyleIdx="2" presStyleCnt="4">
        <dgm:presLayoutVars>
          <dgm:chMax val="0"/>
          <dgm:chPref val="0"/>
          <dgm:bulletEnabled val="1"/>
        </dgm:presLayoutVars>
      </dgm:prSet>
      <dgm:spPr/>
    </dgm:pt>
    <dgm:pt modelId="{9BEF1FFB-08E8-8648-ACA2-CE9BE2C9B2E4}" type="pres">
      <dgm:prSet presAssocID="{100BF73D-142C-9142-A8A6-253957CACCEA}" presName="parTxOnlySpace" presStyleCnt="0"/>
      <dgm:spPr/>
    </dgm:pt>
    <dgm:pt modelId="{BA134D61-80D7-2D44-8B9C-D8BAFAF40ECC}" type="pres">
      <dgm:prSet presAssocID="{542AF2BC-7126-FB46-8316-5F82D9C9A99A}" presName="parTxOnly" presStyleLbl="node1" presStyleIdx="3" presStyleCnt="4" custScaleY="134369">
        <dgm:presLayoutVars>
          <dgm:chMax val="0"/>
          <dgm:chPref val="0"/>
          <dgm:bulletEnabled val="1"/>
        </dgm:presLayoutVars>
      </dgm:prSet>
      <dgm:spPr/>
    </dgm:pt>
  </dgm:ptLst>
  <dgm:cxnLst>
    <dgm:cxn modelId="{5533FE33-7C6F-974A-951F-E90048F241AE}" type="presOf" srcId="{41AD1AFE-CCDB-7B4E-88A9-8A0D1D71C696}" destId="{1D9A4D77-D3B4-6A4B-BF8A-36C438764980}" srcOrd="0" destOrd="0" presId="urn:microsoft.com/office/officeart/2005/8/layout/chevron1"/>
    <dgm:cxn modelId="{F729F239-21D6-F74A-BFAF-C437EB19A6E9}" type="presOf" srcId="{1F9D299D-2EEF-E54E-94A7-337CC107B5D7}" destId="{A3E6BA32-4FB1-1A41-8892-C37D03079A9C}" srcOrd="0" destOrd="0" presId="urn:microsoft.com/office/officeart/2005/8/layout/chevron1"/>
    <dgm:cxn modelId="{5BBF2241-5609-644E-ACC2-467A1775AF6D}" srcId="{41AD1AFE-CCDB-7B4E-88A9-8A0D1D71C696}" destId="{542AF2BC-7126-FB46-8316-5F82D9C9A99A}" srcOrd="3" destOrd="0" parTransId="{FB4B4113-248C-B348-BAD3-5D4FD0A794A5}" sibTransId="{933E6180-0D56-F349-95E1-2EC2B7EBB7FB}"/>
    <dgm:cxn modelId="{41A06B7C-0107-904F-B86F-BD7233D8A7BA}" type="presOf" srcId="{4C6AC2F0-C401-3544-8757-3B900388DD43}" destId="{769F878E-7B9E-6445-A710-A6BDF26B532C}" srcOrd="0" destOrd="0" presId="urn:microsoft.com/office/officeart/2005/8/layout/chevron1"/>
    <dgm:cxn modelId="{C37DFC7D-92FE-384A-8032-431FA040615E}" srcId="{41AD1AFE-CCDB-7B4E-88A9-8A0D1D71C696}" destId="{1F9D299D-2EEF-E54E-94A7-337CC107B5D7}" srcOrd="0" destOrd="0" parTransId="{724385B9-5CFF-B545-A873-3FBFB7C497F9}" sibTransId="{84E9FE7C-443A-6C4A-BDA2-C1EE9CC6D01B}"/>
    <dgm:cxn modelId="{A8E7178D-586C-5E4C-A2B8-9FF16088F84A}" type="presOf" srcId="{51B5B438-B6B4-DF46-A93F-7AD7B084B4F0}" destId="{BF51AABE-A179-114B-B391-7767AD903384}" srcOrd="0" destOrd="0" presId="urn:microsoft.com/office/officeart/2005/8/layout/chevron1"/>
    <dgm:cxn modelId="{55CC2DC4-69EB-BE4A-8A20-405B5C1135F0}" type="presOf" srcId="{542AF2BC-7126-FB46-8316-5F82D9C9A99A}" destId="{BA134D61-80D7-2D44-8B9C-D8BAFAF40ECC}" srcOrd="0" destOrd="0" presId="urn:microsoft.com/office/officeart/2005/8/layout/chevron1"/>
    <dgm:cxn modelId="{868174C4-0496-3545-A292-DCBD3A49756A}" srcId="{41AD1AFE-CCDB-7B4E-88A9-8A0D1D71C696}" destId="{4C6AC2F0-C401-3544-8757-3B900388DD43}" srcOrd="1" destOrd="0" parTransId="{41C8B9FE-2B71-014B-9BEA-6E5DDFAD0093}" sibTransId="{794C10E9-E1BC-A042-A418-9CC9761C0C0D}"/>
    <dgm:cxn modelId="{8495EBCE-3EA0-304D-8937-7B985EC97E71}" srcId="{41AD1AFE-CCDB-7B4E-88A9-8A0D1D71C696}" destId="{51B5B438-B6B4-DF46-A93F-7AD7B084B4F0}" srcOrd="2" destOrd="0" parTransId="{E77E7187-E0BD-B645-A07B-047A75476D52}" sibTransId="{100BF73D-142C-9142-A8A6-253957CACCEA}"/>
    <dgm:cxn modelId="{F2787840-2454-A340-B78D-5A4E48B36DF7}" type="presParOf" srcId="{1D9A4D77-D3B4-6A4B-BF8A-36C438764980}" destId="{A3E6BA32-4FB1-1A41-8892-C37D03079A9C}" srcOrd="0" destOrd="0" presId="urn:microsoft.com/office/officeart/2005/8/layout/chevron1"/>
    <dgm:cxn modelId="{60472ED8-BB0F-F14F-A6B0-0BA21513CB2E}" type="presParOf" srcId="{1D9A4D77-D3B4-6A4B-BF8A-36C438764980}" destId="{1C7D7FFC-E90B-F647-8C7E-7C761CBDC1C1}" srcOrd="1" destOrd="0" presId="urn:microsoft.com/office/officeart/2005/8/layout/chevron1"/>
    <dgm:cxn modelId="{2F3F58A0-4A54-F545-8309-2BF9524EA3BC}" type="presParOf" srcId="{1D9A4D77-D3B4-6A4B-BF8A-36C438764980}" destId="{769F878E-7B9E-6445-A710-A6BDF26B532C}" srcOrd="2" destOrd="0" presId="urn:microsoft.com/office/officeart/2005/8/layout/chevron1"/>
    <dgm:cxn modelId="{8477DACA-9A96-6C46-8FB6-3E7894F36D7A}" type="presParOf" srcId="{1D9A4D77-D3B4-6A4B-BF8A-36C438764980}" destId="{74693D81-F9EB-9444-B002-2B330F8C4AE1}" srcOrd="3" destOrd="0" presId="urn:microsoft.com/office/officeart/2005/8/layout/chevron1"/>
    <dgm:cxn modelId="{F174EB59-90EC-2642-B5AD-C18EA5EFE74F}" type="presParOf" srcId="{1D9A4D77-D3B4-6A4B-BF8A-36C438764980}" destId="{BF51AABE-A179-114B-B391-7767AD903384}" srcOrd="4" destOrd="0" presId="urn:microsoft.com/office/officeart/2005/8/layout/chevron1"/>
    <dgm:cxn modelId="{FF67A26C-C83F-334A-B1A4-677061305281}" type="presParOf" srcId="{1D9A4D77-D3B4-6A4B-BF8A-36C438764980}" destId="{9BEF1FFB-08E8-8648-ACA2-CE9BE2C9B2E4}" srcOrd="5" destOrd="0" presId="urn:microsoft.com/office/officeart/2005/8/layout/chevron1"/>
    <dgm:cxn modelId="{8CFF94A6-D5EC-A441-868B-6CBF4B432FDF}" type="presParOf" srcId="{1D9A4D77-D3B4-6A4B-BF8A-36C438764980}" destId="{BA134D61-80D7-2D44-8B9C-D8BAFAF40ECC}"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E6BA32-4FB1-1A41-8892-C37D03079A9C}">
      <dsp:nvSpPr>
        <dsp:cNvPr id="0" name=""/>
        <dsp:cNvSpPr/>
      </dsp:nvSpPr>
      <dsp:spPr>
        <a:xfrm>
          <a:off x="0" y="1856751"/>
          <a:ext cx="1671302" cy="668521"/>
        </a:xfrm>
        <a:prstGeom prst="chevron">
          <a:avLst/>
        </a:prstGeom>
        <a:solidFill>
          <a:srgbClr val="1E2A45"/>
        </a:solidFill>
        <a:ln>
          <a:solidFill>
            <a:srgbClr val="1E2A4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it-IT" sz="900" kern="1200" dirty="0">
              <a:latin typeface="Garamond" panose="02020404030301010803" pitchFamily="18" charset="0"/>
            </a:rPr>
            <a:t>60 GIORNI PRIMA DELL’UDIENZA EX ART. 189</a:t>
          </a:r>
        </a:p>
      </dsp:txBody>
      <dsp:txXfrm>
        <a:off x="334261" y="1856751"/>
        <a:ext cx="1002781" cy="668521"/>
      </dsp:txXfrm>
    </dsp:sp>
    <dsp:sp modelId="{A33A8987-6D86-6342-9AE8-68A0CC560F85}">
      <dsp:nvSpPr>
        <dsp:cNvPr id="0" name=""/>
        <dsp:cNvSpPr/>
      </dsp:nvSpPr>
      <dsp:spPr>
        <a:xfrm>
          <a:off x="1544699" y="1856751"/>
          <a:ext cx="1671302" cy="668521"/>
        </a:xfrm>
        <a:prstGeom prst="chevron">
          <a:avLst/>
        </a:prstGeom>
        <a:solidFill>
          <a:srgbClr val="E72A7A"/>
        </a:solidFill>
        <a:ln>
          <a:solidFill>
            <a:srgbClr val="E72A7A"/>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it-IT" sz="900" kern="1200" dirty="0">
              <a:latin typeface="Garamond" panose="02020404030301010803" pitchFamily="18" charset="0"/>
            </a:rPr>
            <a:t>30 PRIMA DELL’UDIENZA</a:t>
          </a:r>
        </a:p>
      </dsp:txBody>
      <dsp:txXfrm>
        <a:off x="1878960" y="1856751"/>
        <a:ext cx="1002781" cy="668521"/>
      </dsp:txXfrm>
    </dsp:sp>
    <dsp:sp modelId="{97B1BB5A-4E9A-4F4A-89B5-085A0A743FCF}">
      <dsp:nvSpPr>
        <dsp:cNvPr id="0" name=""/>
        <dsp:cNvSpPr/>
      </dsp:nvSpPr>
      <dsp:spPr>
        <a:xfrm>
          <a:off x="3061570" y="1856751"/>
          <a:ext cx="1671302" cy="668521"/>
        </a:xfrm>
        <a:prstGeom prst="chevron">
          <a:avLst/>
        </a:prstGeom>
        <a:solidFill>
          <a:srgbClr val="1E2A45"/>
        </a:solidFill>
        <a:ln>
          <a:solidFill>
            <a:srgbClr val="1E2A4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it-IT" sz="900" b="0" kern="1200" dirty="0">
              <a:latin typeface="Garamond" panose="02020404030301010803" pitchFamily="18" charset="0"/>
            </a:rPr>
            <a:t>15 GIORNI PRIMA DELL’UDIENZA </a:t>
          </a:r>
        </a:p>
      </dsp:txBody>
      <dsp:txXfrm>
        <a:off x="3395831" y="1856751"/>
        <a:ext cx="1002781" cy="668521"/>
      </dsp:txXfrm>
    </dsp:sp>
    <dsp:sp modelId="{CB13F812-D43F-B243-AD59-FCE641F59295}">
      <dsp:nvSpPr>
        <dsp:cNvPr id="0" name=""/>
        <dsp:cNvSpPr/>
      </dsp:nvSpPr>
      <dsp:spPr>
        <a:xfrm>
          <a:off x="4439180" y="1617524"/>
          <a:ext cx="1865157" cy="1116289"/>
        </a:xfrm>
        <a:prstGeom prst="chevron">
          <a:avLst/>
        </a:prstGeom>
        <a:solidFill>
          <a:srgbClr val="E72A7A"/>
        </a:solidFill>
        <a:ln>
          <a:solidFill>
            <a:srgbClr val="E72A7A"/>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endParaRPr lang="it-IT" sz="900" kern="1200" dirty="0"/>
        </a:p>
      </dsp:txBody>
      <dsp:txXfrm>
        <a:off x="4997325" y="1617524"/>
        <a:ext cx="748868" cy="1116289"/>
      </dsp:txXfrm>
    </dsp:sp>
    <dsp:sp modelId="{BA134D61-80D7-2D44-8B9C-D8BAFAF40ECC}">
      <dsp:nvSpPr>
        <dsp:cNvPr id="0" name=""/>
        <dsp:cNvSpPr/>
      </dsp:nvSpPr>
      <dsp:spPr>
        <a:xfrm>
          <a:off x="6212970" y="1841408"/>
          <a:ext cx="1671302" cy="668521"/>
        </a:xfrm>
        <a:prstGeom prst="chevron">
          <a:avLst/>
        </a:prstGeom>
        <a:solidFill>
          <a:srgbClr val="1E2A45"/>
        </a:solidFill>
        <a:ln>
          <a:solidFill>
            <a:srgbClr val="1E2A4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it-IT" sz="900" kern="1200" dirty="0">
              <a:latin typeface="Garamond" panose="02020404030301010803" pitchFamily="18" charset="0"/>
            </a:rPr>
            <a:t>60 GIORNI CAUSE COLLEGIO/ 30 GIORNI MONOCRATICHE</a:t>
          </a:r>
        </a:p>
      </dsp:txBody>
      <dsp:txXfrm>
        <a:off x="6547231" y="1841408"/>
        <a:ext cx="1002781" cy="66852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E6BA32-4FB1-1A41-8892-C37D03079A9C}">
      <dsp:nvSpPr>
        <dsp:cNvPr id="0" name=""/>
        <dsp:cNvSpPr/>
      </dsp:nvSpPr>
      <dsp:spPr>
        <a:xfrm>
          <a:off x="3878" y="1544715"/>
          <a:ext cx="2257613" cy="903045"/>
        </a:xfrm>
        <a:prstGeom prst="chevron">
          <a:avLst/>
        </a:prstGeom>
        <a:solidFill>
          <a:srgbClr val="E72A7A"/>
        </a:solidFill>
        <a:ln>
          <a:solidFill>
            <a:srgbClr val="E72A7A"/>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it-IT" sz="900" b="1" kern="1200" dirty="0">
              <a:latin typeface="Garamond" panose="02020404030301010803" pitchFamily="18" charset="0"/>
            </a:rPr>
            <a:t>TERMINE A COMPARIRE DI ALMENO 90 GG SE  NOTIFICA IN ITALIA/ 150 GG SE NOTIFICA ALL’ESTERO</a:t>
          </a:r>
        </a:p>
      </dsp:txBody>
      <dsp:txXfrm>
        <a:off x="455401" y="1544715"/>
        <a:ext cx="1354568" cy="903045"/>
      </dsp:txXfrm>
    </dsp:sp>
    <dsp:sp modelId="{769F878E-7B9E-6445-A710-A6BDF26B532C}">
      <dsp:nvSpPr>
        <dsp:cNvPr id="0" name=""/>
        <dsp:cNvSpPr/>
      </dsp:nvSpPr>
      <dsp:spPr>
        <a:xfrm>
          <a:off x="2035730" y="1544715"/>
          <a:ext cx="2257613" cy="903045"/>
        </a:xfrm>
        <a:prstGeom prst="chevron">
          <a:avLst/>
        </a:prstGeom>
        <a:solidFill>
          <a:srgbClr val="1E2A45"/>
        </a:solidFill>
        <a:ln>
          <a:solidFill>
            <a:srgbClr val="1E2A45"/>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it-IT" sz="900" b="1" kern="1200" dirty="0">
              <a:latin typeface="Garamond" panose="02020404030301010803" pitchFamily="18" charset="0"/>
            </a:rPr>
            <a:t>ENTRO 10 GG DALLA CITAZIONE </a:t>
          </a:r>
        </a:p>
      </dsp:txBody>
      <dsp:txXfrm>
        <a:off x="2487253" y="1544715"/>
        <a:ext cx="1354568" cy="903045"/>
      </dsp:txXfrm>
    </dsp:sp>
    <dsp:sp modelId="{BF51AABE-A179-114B-B391-7767AD903384}">
      <dsp:nvSpPr>
        <dsp:cNvPr id="0" name=""/>
        <dsp:cNvSpPr/>
      </dsp:nvSpPr>
      <dsp:spPr>
        <a:xfrm>
          <a:off x="4067582" y="1544715"/>
          <a:ext cx="2257613" cy="903045"/>
        </a:xfrm>
        <a:prstGeom prst="chevron">
          <a:avLst/>
        </a:prstGeom>
        <a:solidFill>
          <a:srgbClr val="E72A7A"/>
        </a:solidFill>
        <a:ln>
          <a:solidFill>
            <a:srgbClr val="E72A7A"/>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it-IT" sz="900" b="1" kern="1200" dirty="0">
              <a:latin typeface="Garamond" panose="02020404030301010803" pitchFamily="18" charset="0"/>
            </a:rPr>
            <a:t>ALMENO 20 GG PRIMA DELL’UDIENZA INDICATA IN CITAZIONE – APPELLO INCIDENTALE</a:t>
          </a:r>
        </a:p>
      </dsp:txBody>
      <dsp:txXfrm>
        <a:off x="4519105" y="1544715"/>
        <a:ext cx="1354568" cy="903045"/>
      </dsp:txXfrm>
    </dsp:sp>
    <dsp:sp modelId="{BA134D61-80D7-2D44-8B9C-D8BAFAF40ECC}">
      <dsp:nvSpPr>
        <dsp:cNvPr id="0" name=""/>
        <dsp:cNvSpPr/>
      </dsp:nvSpPr>
      <dsp:spPr>
        <a:xfrm>
          <a:off x="6099435" y="1389531"/>
          <a:ext cx="2257613" cy="1213413"/>
        </a:xfrm>
        <a:prstGeom prst="chevron">
          <a:avLst/>
        </a:prstGeom>
        <a:solidFill>
          <a:srgbClr val="1E2A45"/>
        </a:solidFill>
        <a:ln>
          <a:solidFill>
            <a:srgbClr val="1E2A45"/>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endParaRPr lang="it-IT" sz="900" b="1" kern="1200" dirty="0"/>
        </a:p>
      </dsp:txBody>
      <dsp:txXfrm>
        <a:off x="6706142" y="1389531"/>
        <a:ext cx="1044200" cy="1213413"/>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1" y="0"/>
            <a:ext cx="4301543" cy="341458"/>
          </a:xfrm>
          <a:prstGeom prst="rect">
            <a:avLst/>
          </a:prstGeom>
        </p:spPr>
        <p:txBody>
          <a:bodyPr vert="horz" lIns="95562" tIns="47781" rIns="95562" bIns="47781" rtlCol="0"/>
          <a:lstStyle>
            <a:lvl1pPr algn="l">
              <a:defRPr sz="1300" b="0" i="0">
                <a:latin typeface="Arial Normale" charset="0"/>
              </a:defRPr>
            </a:lvl1pPr>
          </a:lstStyle>
          <a:p>
            <a:endParaRPr lang="it-IT"/>
          </a:p>
        </p:txBody>
      </p:sp>
      <p:sp>
        <p:nvSpPr>
          <p:cNvPr id="3" name="Segnaposto data 2"/>
          <p:cNvSpPr>
            <a:spLocks noGrp="1"/>
          </p:cNvSpPr>
          <p:nvPr>
            <p:ph type="dt" idx="1"/>
          </p:nvPr>
        </p:nvSpPr>
        <p:spPr>
          <a:xfrm>
            <a:off x="5623373" y="0"/>
            <a:ext cx="4301543" cy="341458"/>
          </a:xfrm>
          <a:prstGeom prst="rect">
            <a:avLst/>
          </a:prstGeom>
        </p:spPr>
        <p:txBody>
          <a:bodyPr vert="horz" lIns="95562" tIns="47781" rIns="95562" bIns="47781" rtlCol="0"/>
          <a:lstStyle>
            <a:lvl1pPr algn="r">
              <a:defRPr sz="1300" b="0" i="0">
                <a:latin typeface="Arial Normale" charset="0"/>
              </a:defRPr>
            </a:lvl1pPr>
          </a:lstStyle>
          <a:p>
            <a:fld id="{157E536F-50ED-1A4E-B4E7-84D84F42204F}" type="datetimeFigureOut">
              <a:rPr lang="it-IT" smtClean="0"/>
              <a:pPr/>
              <a:t>18/06/2025</a:t>
            </a:fld>
            <a:endParaRPr lang="it-IT"/>
          </a:p>
        </p:txBody>
      </p:sp>
      <p:sp>
        <p:nvSpPr>
          <p:cNvPr id="4" name="Segnaposto immagine diapositiva 3"/>
          <p:cNvSpPr>
            <a:spLocks noGrp="1" noRot="1" noChangeAspect="1"/>
          </p:cNvSpPr>
          <p:nvPr>
            <p:ph type="sldImg" idx="2"/>
          </p:nvPr>
        </p:nvSpPr>
        <p:spPr>
          <a:xfrm>
            <a:off x="3433763" y="849313"/>
            <a:ext cx="3059112" cy="2293937"/>
          </a:xfrm>
          <a:prstGeom prst="rect">
            <a:avLst/>
          </a:prstGeom>
          <a:noFill/>
          <a:ln w="12700">
            <a:solidFill>
              <a:prstClr val="black"/>
            </a:solidFill>
          </a:ln>
        </p:spPr>
        <p:txBody>
          <a:bodyPr vert="horz" lIns="95562" tIns="47781" rIns="95562" bIns="47781" rtlCol="0" anchor="ctr"/>
          <a:lstStyle/>
          <a:p>
            <a:endParaRPr lang="it-IT"/>
          </a:p>
        </p:txBody>
      </p:sp>
      <p:sp>
        <p:nvSpPr>
          <p:cNvPr id="5" name="Segnaposto note 4"/>
          <p:cNvSpPr>
            <a:spLocks noGrp="1"/>
          </p:cNvSpPr>
          <p:nvPr>
            <p:ph type="body" sz="quarter" idx="3"/>
          </p:nvPr>
        </p:nvSpPr>
        <p:spPr>
          <a:xfrm>
            <a:off x="992664" y="3271382"/>
            <a:ext cx="7941310" cy="2676584"/>
          </a:xfrm>
          <a:prstGeom prst="rect">
            <a:avLst/>
          </a:prstGeom>
        </p:spPr>
        <p:txBody>
          <a:bodyPr vert="horz" lIns="95562" tIns="47781" rIns="95562" bIns="47781"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1" y="6456219"/>
            <a:ext cx="4301543" cy="341457"/>
          </a:xfrm>
          <a:prstGeom prst="rect">
            <a:avLst/>
          </a:prstGeom>
        </p:spPr>
        <p:txBody>
          <a:bodyPr vert="horz" lIns="95562" tIns="47781" rIns="95562" bIns="47781" rtlCol="0" anchor="b"/>
          <a:lstStyle>
            <a:lvl1pPr algn="l">
              <a:defRPr sz="1300" b="0" i="0">
                <a:latin typeface="Arial Normale" charset="0"/>
              </a:defRPr>
            </a:lvl1pPr>
          </a:lstStyle>
          <a:p>
            <a:endParaRPr lang="it-IT"/>
          </a:p>
        </p:txBody>
      </p:sp>
      <p:sp>
        <p:nvSpPr>
          <p:cNvPr id="7" name="Segnaposto numero diapositiva 6"/>
          <p:cNvSpPr>
            <a:spLocks noGrp="1"/>
          </p:cNvSpPr>
          <p:nvPr>
            <p:ph type="sldNum" sz="quarter" idx="5"/>
          </p:nvPr>
        </p:nvSpPr>
        <p:spPr>
          <a:xfrm>
            <a:off x="5623373" y="6456219"/>
            <a:ext cx="4301543" cy="341457"/>
          </a:xfrm>
          <a:prstGeom prst="rect">
            <a:avLst/>
          </a:prstGeom>
        </p:spPr>
        <p:txBody>
          <a:bodyPr vert="horz" lIns="95562" tIns="47781" rIns="95562" bIns="47781" rtlCol="0" anchor="b"/>
          <a:lstStyle>
            <a:lvl1pPr algn="r">
              <a:defRPr sz="1300" b="0" i="0">
                <a:latin typeface="Arial Normale" charset="0"/>
              </a:defRPr>
            </a:lvl1pPr>
          </a:lstStyle>
          <a:p>
            <a:fld id="{36C1CE72-2E5E-B54B-8D7B-79F3A74F41C3}" type="slidenum">
              <a:rPr lang="it-IT" smtClean="0"/>
              <a:pPr/>
              <a:t>‹N›</a:t>
            </a:fld>
            <a:endParaRPr lang="it-IT"/>
          </a:p>
        </p:txBody>
      </p:sp>
    </p:spTree>
    <p:extLst>
      <p:ext uri="{BB962C8B-B14F-4D97-AF65-F5344CB8AC3E}">
        <p14:creationId xmlns:p14="http://schemas.microsoft.com/office/powerpoint/2010/main" val="1634163455"/>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rial Normale" charset="0"/>
        <a:ea typeface="+mn-ea"/>
        <a:cs typeface="+mn-cs"/>
      </a:defRPr>
    </a:lvl1pPr>
    <a:lvl2pPr marL="457200" algn="l" defTabSz="914400" rtl="0" eaLnBrk="1" latinLnBrk="0" hangingPunct="1">
      <a:defRPr sz="1200" b="0" i="0" kern="1200">
        <a:solidFill>
          <a:schemeClr val="tx1"/>
        </a:solidFill>
        <a:latin typeface="Arial Normale" charset="0"/>
        <a:ea typeface="+mn-ea"/>
        <a:cs typeface="+mn-cs"/>
      </a:defRPr>
    </a:lvl2pPr>
    <a:lvl3pPr marL="914400" algn="l" defTabSz="914400" rtl="0" eaLnBrk="1" latinLnBrk="0" hangingPunct="1">
      <a:defRPr sz="1200" b="0" i="0" kern="1200">
        <a:solidFill>
          <a:schemeClr val="tx1"/>
        </a:solidFill>
        <a:latin typeface="Arial Normale" charset="0"/>
        <a:ea typeface="+mn-ea"/>
        <a:cs typeface="+mn-cs"/>
      </a:defRPr>
    </a:lvl3pPr>
    <a:lvl4pPr marL="1371600" algn="l" defTabSz="914400" rtl="0" eaLnBrk="1" latinLnBrk="0" hangingPunct="1">
      <a:defRPr sz="1200" b="0" i="0" kern="1200">
        <a:solidFill>
          <a:schemeClr val="tx1"/>
        </a:solidFill>
        <a:latin typeface="Arial Normale" charset="0"/>
        <a:ea typeface="+mn-ea"/>
        <a:cs typeface="+mn-cs"/>
      </a:defRPr>
    </a:lvl4pPr>
    <a:lvl5pPr marL="1828800" algn="l" defTabSz="914400" rtl="0" eaLnBrk="1" latinLnBrk="0" hangingPunct="1">
      <a:defRPr sz="1200" b="0" i="0" kern="1200">
        <a:solidFill>
          <a:schemeClr val="tx1"/>
        </a:solidFill>
        <a:latin typeface="Arial Normale"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mailto:rome@dejalex.com" TargetMode="External"/><Relationship Id="rId7" Type="http://schemas.openxmlformats.org/officeDocument/2006/relationships/image" Target="../media/image3.png"/><Relationship Id="rId2" Type="http://schemas.openxmlformats.org/officeDocument/2006/relationships/hyperlink" Target="mailto:milan@dejalex.com" TargetMode="External"/><Relationship Id="rId1" Type="http://schemas.openxmlformats.org/officeDocument/2006/relationships/slideMaster" Target="../slideMasters/slideMaster1.xml"/><Relationship Id="rId6" Type="http://schemas.openxmlformats.org/officeDocument/2006/relationships/hyperlink" Target="http://www.dejalex.com/" TargetMode="External"/><Relationship Id="rId5" Type="http://schemas.openxmlformats.org/officeDocument/2006/relationships/hyperlink" Target="mailto:moscow@dejalex.com" TargetMode="External"/><Relationship Id="rId4" Type="http://schemas.openxmlformats.org/officeDocument/2006/relationships/hyperlink" Target="mailto:brussels@dejalex.com" TargetMode="Externa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PERTINA">
    <p:spTree>
      <p:nvGrpSpPr>
        <p:cNvPr id="1" name=""/>
        <p:cNvGrpSpPr/>
        <p:nvPr/>
      </p:nvGrpSpPr>
      <p:grpSpPr>
        <a:xfrm>
          <a:off x="0" y="0"/>
          <a:ext cx="0" cy="0"/>
          <a:chOff x="0" y="0"/>
          <a:chExt cx="0" cy="0"/>
        </a:xfrm>
      </p:grpSpPr>
      <p:sp>
        <p:nvSpPr>
          <p:cNvPr id="7" name="object 30"/>
          <p:cNvSpPr txBox="1">
            <a:spLocks noGrp="1"/>
          </p:cNvSpPr>
          <p:nvPr>
            <p:ph type="body" idx="1" hasCustomPrompt="1"/>
          </p:nvPr>
        </p:nvSpPr>
        <p:spPr>
          <a:xfrm>
            <a:off x="488913" y="2326297"/>
            <a:ext cx="8274088" cy="736099"/>
          </a:xfrm>
          <a:prstGeom prst="rect">
            <a:avLst/>
          </a:prstGeom>
        </p:spPr>
        <p:txBody>
          <a:bodyPr vert="horz" wrap="square" lIns="0" tIns="12700" rIns="0" bIns="0" rtlCol="0">
            <a:spAutoFit/>
          </a:bodyPr>
          <a:lstStyle>
            <a:lvl1pPr>
              <a:defRPr sz="4700" b="1">
                <a:solidFill>
                  <a:srgbClr val="1E2A45"/>
                </a:solidFill>
              </a:defRPr>
            </a:lvl1pPr>
          </a:lstStyle>
          <a:p>
            <a:pPr marL="12700" marR="5080">
              <a:lnSpc>
                <a:spcPct val="100000"/>
              </a:lnSpc>
              <a:spcBef>
                <a:spcPts val="100"/>
              </a:spcBef>
            </a:pPr>
            <a:r>
              <a:rPr lang="it-IT" spc="-35"/>
              <a:t>TITOLO</a:t>
            </a:r>
            <a:endParaRPr/>
          </a:p>
        </p:txBody>
      </p:sp>
      <p:pic>
        <p:nvPicPr>
          <p:cNvPr id="10" name="Immagine 9"/>
          <p:cNvPicPr>
            <a:picLocks noChangeAspect="1"/>
          </p:cNvPicPr>
          <p:nvPr userDrawn="1"/>
        </p:nvPicPr>
        <p:blipFill>
          <a:blip r:embed="rId2"/>
          <a:stretch>
            <a:fillRect/>
          </a:stretch>
        </p:blipFill>
        <p:spPr>
          <a:xfrm>
            <a:off x="520573" y="841286"/>
            <a:ext cx="4368800" cy="863600"/>
          </a:xfrm>
          <a:prstGeom prst="rect">
            <a:avLst/>
          </a:prstGeom>
        </p:spPr>
      </p:pic>
      <p:sp>
        <p:nvSpPr>
          <p:cNvPr id="14" name="object 30"/>
          <p:cNvSpPr txBox="1">
            <a:spLocks noGrp="1"/>
          </p:cNvSpPr>
          <p:nvPr>
            <p:ph type="body" idx="10" hasCustomPrompt="1"/>
          </p:nvPr>
        </p:nvSpPr>
        <p:spPr>
          <a:xfrm>
            <a:off x="494489" y="5284680"/>
            <a:ext cx="8274088" cy="212879"/>
          </a:xfrm>
          <a:prstGeom prst="rect">
            <a:avLst/>
          </a:prstGeom>
        </p:spPr>
        <p:txBody>
          <a:bodyPr vert="horz" wrap="square" lIns="0" tIns="12700" rIns="0" bIns="0" rtlCol="0">
            <a:spAutoFit/>
          </a:bodyPr>
          <a:lstStyle>
            <a:lvl1pPr>
              <a:defRPr sz="1400" b="0">
                <a:solidFill>
                  <a:srgbClr val="1E2A45"/>
                </a:solidFill>
              </a:defRPr>
            </a:lvl1pPr>
          </a:lstStyle>
          <a:p>
            <a:pPr marL="12700" marR="5080">
              <a:lnSpc>
                <a:spcPct val="100000"/>
              </a:lnSpc>
              <a:spcBef>
                <a:spcPts val="100"/>
              </a:spcBef>
            </a:pPr>
            <a:r>
              <a:rPr lang="it-IT" sz="1300">
                <a:solidFill>
                  <a:srgbClr val="051B3E"/>
                </a:solidFill>
                <a:latin typeface="Arial"/>
                <a:cs typeface="Arial"/>
              </a:rPr>
              <a:t>SOTTOTITOLO</a:t>
            </a:r>
            <a:endParaRPr lang="it-IT" sz="1300">
              <a:latin typeface="Arial"/>
              <a:cs typeface="Arial"/>
            </a:endParaRPr>
          </a:p>
        </p:txBody>
      </p:sp>
      <p:sp>
        <p:nvSpPr>
          <p:cNvPr id="15" name="object 30"/>
          <p:cNvSpPr txBox="1">
            <a:spLocks noGrp="1"/>
          </p:cNvSpPr>
          <p:nvPr>
            <p:ph type="body" idx="11" hasCustomPrompt="1"/>
          </p:nvPr>
        </p:nvSpPr>
        <p:spPr>
          <a:xfrm>
            <a:off x="488912" y="4697328"/>
            <a:ext cx="8274088" cy="320601"/>
          </a:xfrm>
          <a:prstGeom prst="rect">
            <a:avLst/>
          </a:prstGeom>
        </p:spPr>
        <p:txBody>
          <a:bodyPr vert="horz" wrap="square" lIns="0" tIns="12700" rIns="0" bIns="0" rtlCol="0">
            <a:spAutoFit/>
          </a:bodyPr>
          <a:lstStyle>
            <a:lvl1pPr>
              <a:defRPr sz="2000" b="1">
                <a:solidFill>
                  <a:srgbClr val="E72A7A"/>
                </a:solidFill>
              </a:defRPr>
            </a:lvl1pPr>
          </a:lstStyle>
          <a:p>
            <a:pPr marL="12700" marR="5080">
              <a:lnSpc>
                <a:spcPct val="100000"/>
              </a:lnSpc>
              <a:spcBef>
                <a:spcPts val="100"/>
              </a:spcBef>
            </a:pPr>
            <a:r>
              <a:rPr lang="it-IT" spc="-35"/>
              <a:t>AUTORE</a:t>
            </a:r>
            <a:endParaRPr/>
          </a:p>
        </p:txBody>
      </p:sp>
      <p:sp>
        <p:nvSpPr>
          <p:cNvPr id="16" name="object 30"/>
          <p:cNvSpPr txBox="1">
            <a:spLocks noGrp="1"/>
          </p:cNvSpPr>
          <p:nvPr>
            <p:ph type="body" idx="12" hasCustomPrompt="1"/>
          </p:nvPr>
        </p:nvSpPr>
        <p:spPr>
          <a:xfrm>
            <a:off x="488912" y="6019800"/>
            <a:ext cx="8274088" cy="212879"/>
          </a:xfrm>
          <a:prstGeom prst="rect">
            <a:avLst/>
          </a:prstGeom>
        </p:spPr>
        <p:txBody>
          <a:bodyPr vert="horz" wrap="square" lIns="0" tIns="12700" rIns="0" bIns="0" rtlCol="0">
            <a:spAutoFit/>
          </a:bodyPr>
          <a:lstStyle>
            <a:lvl1pPr>
              <a:defRPr sz="1400" b="0" baseline="0">
                <a:solidFill>
                  <a:srgbClr val="1E2A45"/>
                </a:solidFill>
              </a:defRPr>
            </a:lvl1pPr>
          </a:lstStyle>
          <a:p>
            <a:pPr marL="12700" marR="5080">
              <a:lnSpc>
                <a:spcPct val="100000"/>
              </a:lnSpc>
              <a:spcBef>
                <a:spcPts val="100"/>
              </a:spcBef>
            </a:pPr>
            <a:r>
              <a:rPr lang="it-IT" sz="1300">
                <a:solidFill>
                  <a:srgbClr val="051B3E"/>
                </a:solidFill>
                <a:latin typeface="Arial"/>
                <a:cs typeface="Arial"/>
              </a:rPr>
              <a:t>LUOGO E DATA</a:t>
            </a:r>
            <a:endParaRPr lang="it-IT" sz="1300">
              <a:latin typeface="Arial"/>
              <a:cs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OLO E TESTO">
    <p:spTree>
      <p:nvGrpSpPr>
        <p:cNvPr id="1" name=""/>
        <p:cNvGrpSpPr/>
        <p:nvPr/>
      </p:nvGrpSpPr>
      <p:grpSpPr>
        <a:xfrm>
          <a:off x="0" y="0"/>
          <a:ext cx="0" cy="0"/>
          <a:chOff x="0" y="0"/>
          <a:chExt cx="0" cy="0"/>
        </a:xfrm>
      </p:grpSpPr>
      <p:sp>
        <p:nvSpPr>
          <p:cNvPr id="4" name="object 2"/>
          <p:cNvSpPr txBox="1">
            <a:spLocks noGrp="1"/>
          </p:cNvSpPr>
          <p:nvPr>
            <p:ph type="title" idx="4294967295" hasCustomPrompt="1"/>
          </p:nvPr>
        </p:nvSpPr>
        <p:spPr>
          <a:xfrm>
            <a:off x="463506" y="270179"/>
            <a:ext cx="8223294" cy="482600"/>
          </a:xfrm>
          <a:prstGeom prst="rect">
            <a:avLst/>
          </a:prstGeom>
        </p:spPr>
        <p:txBody>
          <a:bodyPr vert="horz" wrap="square" lIns="0" tIns="12700" rIns="0" bIns="0" rtlCol="0">
            <a:spAutoFit/>
          </a:bodyPr>
          <a:lstStyle/>
          <a:p>
            <a:pPr marL="12700">
              <a:lnSpc>
                <a:spcPct val="100000"/>
              </a:lnSpc>
              <a:spcBef>
                <a:spcPts val="100"/>
              </a:spcBef>
            </a:pPr>
            <a:r>
              <a:rPr lang="it-IT" sz="3000" spc="-5"/>
              <a:t>TITOLO</a:t>
            </a:r>
            <a:endParaRPr sz="3000"/>
          </a:p>
        </p:txBody>
      </p:sp>
      <p:sp>
        <p:nvSpPr>
          <p:cNvPr id="6" name="Segnaposto testo 2"/>
          <p:cNvSpPr>
            <a:spLocks noGrp="1"/>
          </p:cNvSpPr>
          <p:nvPr>
            <p:ph idx="1"/>
          </p:nvPr>
        </p:nvSpPr>
        <p:spPr>
          <a:xfrm>
            <a:off x="469082" y="1371600"/>
            <a:ext cx="8217718" cy="4351338"/>
          </a:xfrm>
          <a:prstGeom prst="rect">
            <a:avLst/>
          </a:prstGeom>
        </p:spPr>
        <p:txBody>
          <a:bodyPr vert="horz" lIns="91440" tIns="45720" rIns="91440" bIns="45720" rtlCol="0">
            <a:normAutofit/>
          </a:bodyPr>
          <a:lstStyle>
            <a:lvl1pPr>
              <a:defRPr sz="1900">
                <a:solidFill>
                  <a:srgbClr val="E72A7A"/>
                </a:solidFill>
              </a:defRPr>
            </a:lvl1pPr>
            <a:lvl2pPr marL="742950" indent="-285750">
              <a:buClr>
                <a:srgbClr val="E72A7A"/>
              </a:buClr>
              <a:buFont typeface=".AppleSystemUIFont" charset="-120"/>
              <a:buChar char="•"/>
              <a:defRPr sz="1900"/>
            </a:lvl2pPr>
            <a:lvl3pPr marL="1200150" indent="-285750">
              <a:buClr>
                <a:srgbClr val="E72A7A"/>
              </a:buClr>
              <a:buFont typeface=".AppleSystemUIFont" charset="-120"/>
              <a:buChar char="•"/>
              <a:defRPr sz="1900"/>
            </a:lvl3pPr>
            <a:lvl4pPr marL="1657350" indent="-285750">
              <a:buClr>
                <a:srgbClr val="E72A7A"/>
              </a:buClr>
              <a:buFont typeface=".AppleSystemUIFont" charset="-120"/>
              <a:buChar char="•"/>
              <a:defRPr sz="1900"/>
            </a:lvl4pPr>
            <a:lvl5pPr marL="2114550" indent="-285750">
              <a:buClr>
                <a:srgbClr val="E72A7A"/>
              </a:buClr>
              <a:buFont typeface=".AppleSystemUIFont" charset="-120"/>
              <a:buChar char="•"/>
              <a:defRPr sz="1900"/>
            </a:lvl5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8" name="Segnaposto numero diapositiva 4"/>
          <p:cNvSpPr>
            <a:spLocks noGrp="1"/>
          </p:cNvSpPr>
          <p:nvPr>
            <p:ph type="sldNum" sz="quarter" idx="12"/>
          </p:nvPr>
        </p:nvSpPr>
        <p:spPr>
          <a:xfrm>
            <a:off x="463500" y="6477000"/>
            <a:ext cx="2103120" cy="138499"/>
          </a:xfrm>
          <a:prstGeom prst="rect">
            <a:avLst/>
          </a:prstGeom>
        </p:spPr>
        <p:txBody>
          <a:bodyPr/>
          <a:lstStyle>
            <a:lvl1pPr algn="l">
              <a:defRPr sz="900"/>
            </a:lvl1pPr>
          </a:lstStyle>
          <a:p>
            <a:fld id="{B6F15528-21DE-4FAA-801E-634DDDAF4B2B}" type="slidenum">
              <a:rPr lang="nb-NO" smtClean="0"/>
              <a:pPr/>
              <a:t>‹N›</a:t>
            </a:fld>
            <a:endParaRPr lang="nb-N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STO E BULLET">
    <p:spTree>
      <p:nvGrpSpPr>
        <p:cNvPr id="1" name=""/>
        <p:cNvGrpSpPr/>
        <p:nvPr/>
      </p:nvGrpSpPr>
      <p:grpSpPr>
        <a:xfrm>
          <a:off x="0" y="0"/>
          <a:ext cx="0" cy="0"/>
          <a:chOff x="0" y="0"/>
          <a:chExt cx="0" cy="0"/>
        </a:xfrm>
      </p:grpSpPr>
      <p:sp>
        <p:nvSpPr>
          <p:cNvPr id="5" name="Segnaposto numero diapositiva 4"/>
          <p:cNvSpPr>
            <a:spLocks noGrp="1"/>
          </p:cNvSpPr>
          <p:nvPr>
            <p:ph type="sldNum" sz="quarter" idx="12"/>
          </p:nvPr>
        </p:nvSpPr>
        <p:spPr>
          <a:xfrm>
            <a:off x="463500" y="6477000"/>
            <a:ext cx="2103120" cy="138499"/>
          </a:xfrm>
          <a:prstGeom prst="rect">
            <a:avLst/>
          </a:prstGeom>
        </p:spPr>
        <p:txBody>
          <a:bodyPr/>
          <a:lstStyle>
            <a:lvl1pPr algn="l">
              <a:defRPr sz="900"/>
            </a:lvl1pPr>
          </a:lstStyle>
          <a:p>
            <a:fld id="{B6F15528-21DE-4FAA-801E-634DDDAF4B2B}" type="slidenum">
              <a:rPr lang="nb-NO" smtClean="0"/>
              <a:pPr/>
              <a:t>‹N›</a:t>
            </a:fld>
            <a:endParaRPr lang="nb-NO"/>
          </a:p>
        </p:txBody>
      </p:sp>
      <p:sp>
        <p:nvSpPr>
          <p:cNvPr id="8" name="Segnaposto testo 2"/>
          <p:cNvSpPr>
            <a:spLocks noGrp="1"/>
          </p:cNvSpPr>
          <p:nvPr>
            <p:ph idx="1" hasCustomPrompt="1"/>
          </p:nvPr>
        </p:nvSpPr>
        <p:spPr>
          <a:xfrm>
            <a:off x="469082" y="1219200"/>
            <a:ext cx="8217718" cy="477838"/>
          </a:xfrm>
          <a:prstGeom prst="rect">
            <a:avLst/>
          </a:prstGeom>
        </p:spPr>
        <p:txBody>
          <a:bodyPr vert="horz" lIns="91440" tIns="45720" rIns="91440" bIns="45720" rtlCol="0">
            <a:normAutofit/>
          </a:bodyPr>
          <a:lstStyle>
            <a:lvl1pPr>
              <a:defRPr sz="1900" b="1">
                <a:solidFill>
                  <a:srgbClr val="E72A7A"/>
                </a:solidFill>
              </a:defRPr>
            </a:lvl1pPr>
            <a:lvl2pPr marL="742950" indent="-285750">
              <a:buClr>
                <a:srgbClr val="E72A7A"/>
              </a:buClr>
              <a:buFont typeface=".AppleSystemUIFont" charset="-120"/>
              <a:buChar char="•"/>
              <a:defRPr sz="1900"/>
            </a:lvl2pPr>
            <a:lvl3pPr marL="1200150" indent="-285750">
              <a:buClr>
                <a:srgbClr val="E72A7A"/>
              </a:buClr>
              <a:buFont typeface=".AppleSystemUIFont" charset="-120"/>
              <a:buChar char="•"/>
              <a:defRPr sz="1900"/>
            </a:lvl3pPr>
            <a:lvl4pPr marL="1657350" indent="-285750">
              <a:buClr>
                <a:srgbClr val="E72A7A"/>
              </a:buClr>
              <a:buFont typeface=".AppleSystemUIFont" charset="-120"/>
              <a:buChar char="•"/>
              <a:defRPr sz="1900"/>
            </a:lvl4pPr>
            <a:lvl5pPr marL="2114550" indent="-285750">
              <a:buClr>
                <a:srgbClr val="E72A7A"/>
              </a:buClr>
              <a:buFont typeface=".AppleSystemUIFont" charset="-120"/>
              <a:buChar char="•"/>
              <a:defRPr sz="1900"/>
            </a:lvl5pPr>
          </a:lstStyle>
          <a:p>
            <a:pPr lvl="0"/>
            <a:r>
              <a:rPr lang="it-IT"/>
              <a:t>SOTTOTITOLO &gt;</a:t>
            </a:r>
          </a:p>
        </p:txBody>
      </p:sp>
      <p:sp>
        <p:nvSpPr>
          <p:cNvPr id="9" name="Segnaposto testo 2"/>
          <p:cNvSpPr>
            <a:spLocks noGrp="1"/>
          </p:cNvSpPr>
          <p:nvPr>
            <p:ph idx="13" hasCustomPrompt="1"/>
          </p:nvPr>
        </p:nvSpPr>
        <p:spPr>
          <a:xfrm>
            <a:off x="469082" y="1718514"/>
            <a:ext cx="8217718" cy="1273924"/>
          </a:xfrm>
          <a:prstGeom prst="rect">
            <a:avLst/>
          </a:prstGeom>
        </p:spPr>
        <p:txBody>
          <a:bodyPr vert="horz" lIns="91440" tIns="45720" rIns="91440" bIns="45720" rtlCol="0">
            <a:normAutofit/>
          </a:bodyPr>
          <a:lstStyle>
            <a:lvl1pPr>
              <a:defRPr sz="1900">
                <a:solidFill>
                  <a:srgbClr val="E72A7A"/>
                </a:solidFill>
              </a:defRPr>
            </a:lvl1pPr>
            <a:lvl2pPr marL="742950" marR="0" indent="-285750" defTabSz="914400" eaLnBrk="1" fontAlgn="auto" latinLnBrk="0" hangingPunct="1">
              <a:lnSpc>
                <a:spcPct val="100000"/>
              </a:lnSpc>
              <a:spcBef>
                <a:spcPts val="0"/>
              </a:spcBef>
              <a:spcAft>
                <a:spcPts val="0"/>
              </a:spcAft>
              <a:buClr>
                <a:srgbClr val="E72A7A"/>
              </a:buClr>
              <a:buSzTx/>
              <a:buFont typeface=".AppleSystemUIFont" charset="-120"/>
              <a:buChar char="•"/>
              <a:tabLst/>
              <a:defRPr sz="1900"/>
            </a:lvl2pPr>
            <a:lvl3pPr marL="1200150" indent="-285750">
              <a:buClr>
                <a:srgbClr val="E72A7A"/>
              </a:buClr>
              <a:buFont typeface=".AppleSystemUIFont" charset="-120"/>
              <a:buChar char="•"/>
              <a:defRPr sz="1900"/>
            </a:lvl3pPr>
            <a:lvl4pPr marL="1657350" indent="-285750">
              <a:buClr>
                <a:srgbClr val="E72A7A"/>
              </a:buClr>
              <a:buFont typeface=".AppleSystemUIFont" charset="-120"/>
              <a:buChar char="•"/>
              <a:defRPr sz="1900"/>
            </a:lvl4pPr>
            <a:lvl5pPr marL="2114550" indent="-285750">
              <a:buClr>
                <a:srgbClr val="E72A7A"/>
              </a:buClr>
              <a:buFont typeface=".AppleSystemUIFont" charset="-120"/>
              <a:buChar char="•"/>
              <a:defRPr sz="1900"/>
            </a:lvl5pPr>
          </a:lstStyle>
          <a:p>
            <a:pPr lvl="1"/>
            <a:r>
              <a:rPr lang="it-IT"/>
              <a:t>Primo livello</a:t>
            </a:r>
          </a:p>
          <a:p>
            <a:pPr marL="742950" marR="0" lvl="1" indent="-285750" defTabSz="914400" eaLnBrk="1" fontAlgn="auto" latinLnBrk="0" hangingPunct="1">
              <a:lnSpc>
                <a:spcPct val="100000"/>
              </a:lnSpc>
              <a:spcBef>
                <a:spcPts val="0"/>
              </a:spcBef>
              <a:spcAft>
                <a:spcPts val="0"/>
              </a:spcAft>
              <a:buClr>
                <a:srgbClr val="E72A7A"/>
              </a:buClr>
              <a:buSzTx/>
              <a:buFont typeface=".AppleSystemUIFont" charset="-120"/>
              <a:buChar char="•"/>
              <a:tabLst/>
              <a:defRPr/>
            </a:pPr>
            <a:r>
              <a:rPr lang="it-IT"/>
              <a:t>Primo livello</a:t>
            </a:r>
          </a:p>
          <a:p>
            <a:pPr marL="742950" marR="0" lvl="1" indent="-285750" defTabSz="914400" eaLnBrk="1" fontAlgn="auto" latinLnBrk="0" hangingPunct="1">
              <a:lnSpc>
                <a:spcPct val="100000"/>
              </a:lnSpc>
              <a:spcBef>
                <a:spcPts val="0"/>
              </a:spcBef>
              <a:spcAft>
                <a:spcPts val="0"/>
              </a:spcAft>
              <a:buClr>
                <a:srgbClr val="E72A7A"/>
              </a:buClr>
              <a:buSzTx/>
              <a:buFont typeface=".AppleSystemUIFont" charset="-120"/>
              <a:buChar char="•"/>
              <a:tabLst/>
              <a:defRPr/>
            </a:pPr>
            <a:r>
              <a:rPr lang="it-IT"/>
              <a:t>Primo livello</a:t>
            </a:r>
          </a:p>
          <a:p>
            <a:pPr lvl="1"/>
            <a:endParaRPr lang="it-IT"/>
          </a:p>
        </p:txBody>
      </p:sp>
      <p:sp>
        <p:nvSpPr>
          <p:cNvPr id="11" name="object 2"/>
          <p:cNvSpPr txBox="1">
            <a:spLocks noGrp="1"/>
          </p:cNvSpPr>
          <p:nvPr>
            <p:ph type="title" idx="4294967295" hasCustomPrompt="1"/>
          </p:nvPr>
        </p:nvSpPr>
        <p:spPr>
          <a:xfrm>
            <a:off x="463506" y="270178"/>
            <a:ext cx="8223294" cy="474489"/>
          </a:xfrm>
          <a:prstGeom prst="rect">
            <a:avLst/>
          </a:prstGeom>
        </p:spPr>
        <p:txBody>
          <a:bodyPr vert="horz" wrap="square" lIns="0" tIns="12700" rIns="0" bIns="0" rtlCol="0">
            <a:spAutoFit/>
          </a:bodyPr>
          <a:lstStyle/>
          <a:p>
            <a:pPr marL="12700">
              <a:lnSpc>
                <a:spcPct val="100000"/>
              </a:lnSpc>
              <a:spcBef>
                <a:spcPts val="100"/>
              </a:spcBef>
            </a:pPr>
            <a:r>
              <a:rPr lang="it-IT" sz="3000" spc="-5"/>
              <a:t>TITOLO</a:t>
            </a:r>
            <a:endParaRPr sz="3000"/>
          </a:p>
        </p:txBody>
      </p:sp>
    </p:spTree>
    <p:extLst>
      <p:ext uri="{BB962C8B-B14F-4D97-AF65-F5344CB8AC3E}">
        <p14:creationId xmlns:p14="http://schemas.microsoft.com/office/powerpoint/2010/main" val="21235653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Tx" preserve="1">
  <p:cSld name="OGGETTO E TESTO">
    <p:spTree>
      <p:nvGrpSpPr>
        <p:cNvPr id="1" name=""/>
        <p:cNvGrpSpPr/>
        <p:nvPr/>
      </p:nvGrpSpPr>
      <p:grpSpPr>
        <a:xfrm>
          <a:off x="0" y="0"/>
          <a:ext cx="0" cy="0"/>
          <a:chOff x="0" y="0"/>
          <a:chExt cx="0" cy="0"/>
        </a:xfrm>
      </p:grpSpPr>
      <p:sp>
        <p:nvSpPr>
          <p:cNvPr id="2" name="Titolo 1"/>
          <p:cNvSpPr>
            <a:spLocks noGrp="1"/>
          </p:cNvSpPr>
          <p:nvPr>
            <p:ph type="title" hasCustomPrompt="1"/>
          </p:nvPr>
        </p:nvSpPr>
        <p:spPr>
          <a:xfrm>
            <a:off x="463500" y="283002"/>
            <a:ext cx="8223300" cy="461665"/>
          </a:xfrm>
        </p:spPr>
        <p:txBody>
          <a:bodyPr anchor="b"/>
          <a:lstStyle>
            <a:lvl1pPr>
              <a:defRPr sz="3000"/>
            </a:lvl1pPr>
          </a:lstStyle>
          <a:p>
            <a:r>
              <a:rPr lang="it-IT"/>
              <a:t>TITOLO</a:t>
            </a:r>
          </a:p>
        </p:txBody>
      </p:sp>
      <p:sp>
        <p:nvSpPr>
          <p:cNvPr id="3" name="Segnaposto contenuto 2"/>
          <p:cNvSpPr>
            <a:spLocks noGrp="1"/>
          </p:cNvSpPr>
          <p:nvPr>
            <p:ph idx="1"/>
          </p:nvPr>
        </p:nvSpPr>
        <p:spPr>
          <a:xfrm>
            <a:off x="3810000" y="987423"/>
            <a:ext cx="4876800" cy="4873625"/>
          </a:xfrm>
          <a:prstGeom prst="rect">
            <a:avLst/>
          </a:prstGeom>
        </p:spPr>
        <p:txBody>
          <a:bodyPr/>
          <a:lstStyle>
            <a:lvl1pPr>
              <a:defRPr sz="1900" b="0">
                <a:solidFill>
                  <a:srgbClr val="1E2A45"/>
                </a:solidFill>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endParaRPr lang="it-IT"/>
          </a:p>
        </p:txBody>
      </p:sp>
      <p:sp>
        <p:nvSpPr>
          <p:cNvPr id="4" name="Segnaposto testo 3"/>
          <p:cNvSpPr>
            <a:spLocks noGrp="1"/>
          </p:cNvSpPr>
          <p:nvPr>
            <p:ph type="body" sz="half" idx="2" hasCustomPrompt="1"/>
          </p:nvPr>
        </p:nvSpPr>
        <p:spPr>
          <a:xfrm>
            <a:off x="463499" y="987424"/>
            <a:ext cx="2949576" cy="4873625"/>
          </a:xfrm>
          <a:prstGeom prst="rect">
            <a:avLst/>
          </a:prstGeom>
        </p:spPr>
        <p:txBody>
          <a:bodyPr/>
          <a:lstStyle>
            <a:lvl1pPr marL="0" indent="0">
              <a:buNone/>
              <a:defRPr sz="1900" b="0">
                <a:solidFill>
                  <a:srgbClr val="1E2A45"/>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TESTO</a:t>
            </a:r>
          </a:p>
        </p:txBody>
      </p:sp>
      <p:sp>
        <p:nvSpPr>
          <p:cNvPr id="8" name="Segnaposto numero diapositiva 4"/>
          <p:cNvSpPr>
            <a:spLocks noGrp="1"/>
          </p:cNvSpPr>
          <p:nvPr>
            <p:ph type="sldNum" sz="quarter" idx="12"/>
          </p:nvPr>
        </p:nvSpPr>
        <p:spPr>
          <a:xfrm>
            <a:off x="463500" y="6477000"/>
            <a:ext cx="2103120" cy="138499"/>
          </a:xfrm>
          <a:prstGeom prst="rect">
            <a:avLst/>
          </a:prstGeom>
        </p:spPr>
        <p:txBody>
          <a:bodyPr/>
          <a:lstStyle>
            <a:lvl1pPr algn="l">
              <a:defRPr sz="900"/>
            </a:lvl1pPr>
          </a:lstStyle>
          <a:p>
            <a:fld id="{B6F15528-21DE-4FAA-801E-634DDDAF4B2B}" type="slidenum">
              <a:rPr lang="nb-NO" smtClean="0"/>
              <a:pPr/>
              <a:t>‹N›</a:t>
            </a:fld>
            <a:endParaRPr lang="nb-NO"/>
          </a:p>
        </p:txBody>
      </p:sp>
    </p:spTree>
    <p:extLst>
      <p:ext uri="{BB962C8B-B14F-4D97-AF65-F5344CB8AC3E}">
        <p14:creationId xmlns:p14="http://schemas.microsoft.com/office/powerpoint/2010/main" val="7308561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MMAGINE E TESTO">
    <p:spTree>
      <p:nvGrpSpPr>
        <p:cNvPr id="1" name=""/>
        <p:cNvGrpSpPr/>
        <p:nvPr/>
      </p:nvGrpSpPr>
      <p:grpSpPr>
        <a:xfrm>
          <a:off x="0" y="0"/>
          <a:ext cx="0" cy="0"/>
          <a:chOff x="0" y="0"/>
          <a:chExt cx="0" cy="0"/>
        </a:xfrm>
      </p:grpSpPr>
      <p:sp>
        <p:nvSpPr>
          <p:cNvPr id="3" name="Segnaposto immagine 2"/>
          <p:cNvSpPr>
            <a:spLocks noGrp="1"/>
          </p:cNvSpPr>
          <p:nvPr>
            <p:ph type="pic" idx="1"/>
          </p:nvPr>
        </p:nvSpPr>
        <p:spPr>
          <a:xfrm>
            <a:off x="3962400" y="987424"/>
            <a:ext cx="4800600" cy="5108575"/>
          </a:xfrm>
          <a:prstGeom prst="rect">
            <a:avLst/>
          </a:prstGeom>
        </p:spPr>
        <p:txBody>
          <a:bodyPr/>
          <a:lstStyle>
            <a:lvl1pPr marL="0" indent="0">
              <a:buNone/>
              <a:defRPr sz="1900" b="0">
                <a:solidFill>
                  <a:srgbClr val="1E2A45"/>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hasCustomPrompt="1"/>
          </p:nvPr>
        </p:nvSpPr>
        <p:spPr>
          <a:xfrm>
            <a:off x="463500" y="987425"/>
            <a:ext cx="3270300" cy="5108574"/>
          </a:xfrm>
          <a:prstGeom prst="rect">
            <a:avLst/>
          </a:prstGeom>
        </p:spPr>
        <p:txBody>
          <a:bodyPr/>
          <a:lstStyle>
            <a:lvl1pPr marL="0" indent="0">
              <a:buNone/>
              <a:defRPr sz="1900" b="0">
                <a:solidFill>
                  <a:srgbClr val="1E2A45"/>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TESTO</a:t>
            </a:r>
          </a:p>
        </p:txBody>
      </p:sp>
      <p:sp>
        <p:nvSpPr>
          <p:cNvPr id="8" name="Segnaposto numero diapositiva 4"/>
          <p:cNvSpPr>
            <a:spLocks noGrp="1"/>
          </p:cNvSpPr>
          <p:nvPr>
            <p:ph type="sldNum" sz="quarter" idx="12"/>
          </p:nvPr>
        </p:nvSpPr>
        <p:spPr>
          <a:xfrm>
            <a:off x="463500" y="6477000"/>
            <a:ext cx="2103120" cy="138499"/>
          </a:xfrm>
          <a:prstGeom prst="rect">
            <a:avLst/>
          </a:prstGeom>
        </p:spPr>
        <p:txBody>
          <a:bodyPr/>
          <a:lstStyle>
            <a:lvl1pPr algn="l">
              <a:defRPr sz="900"/>
            </a:lvl1pPr>
          </a:lstStyle>
          <a:p>
            <a:fld id="{B6F15528-21DE-4FAA-801E-634DDDAF4B2B}" type="slidenum">
              <a:rPr lang="nb-NO" smtClean="0"/>
              <a:pPr/>
              <a:t>‹N›</a:t>
            </a:fld>
            <a:endParaRPr lang="nb-NO"/>
          </a:p>
        </p:txBody>
      </p:sp>
      <p:sp>
        <p:nvSpPr>
          <p:cNvPr id="9" name="Titolo 1"/>
          <p:cNvSpPr>
            <a:spLocks noGrp="1"/>
          </p:cNvSpPr>
          <p:nvPr>
            <p:ph type="title" hasCustomPrompt="1"/>
          </p:nvPr>
        </p:nvSpPr>
        <p:spPr>
          <a:xfrm>
            <a:off x="463500" y="283002"/>
            <a:ext cx="8299500" cy="461665"/>
          </a:xfrm>
        </p:spPr>
        <p:txBody>
          <a:bodyPr anchor="b"/>
          <a:lstStyle>
            <a:lvl1pPr>
              <a:defRPr sz="3000"/>
            </a:lvl1pPr>
          </a:lstStyle>
          <a:p>
            <a:r>
              <a:rPr lang="it-IT"/>
              <a:t>TITOLO</a:t>
            </a:r>
          </a:p>
        </p:txBody>
      </p:sp>
    </p:spTree>
    <p:extLst>
      <p:ext uri="{BB962C8B-B14F-4D97-AF65-F5344CB8AC3E}">
        <p14:creationId xmlns:p14="http://schemas.microsoft.com/office/powerpoint/2010/main" val="20408064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 CONTENUTI">
    <p:spTree>
      <p:nvGrpSpPr>
        <p:cNvPr id="1" name=""/>
        <p:cNvGrpSpPr/>
        <p:nvPr/>
      </p:nvGrpSpPr>
      <p:grpSpPr>
        <a:xfrm>
          <a:off x="0" y="0"/>
          <a:ext cx="0" cy="0"/>
          <a:chOff x="0" y="0"/>
          <a:chExt cx="0" cy="0"/>
        </a:xfrm>
      </p:grpSpPr>
      <p:sp>
        <p:nvSpPr>
          <p:cNvPr id="3" name="Segnaposto contenuto 2"/>
          <p:cNvSpPr>
            <a:spLocks noGrp="1"/>
          </p:cNvSpPr>
          <p:nvPr>
            <p:ph sz="half" idx="1"/>
          </p:nvPr>
        </p:nvSpPr>
        <p:spPr>
          <a:xfrm>
            <a:off x="463500" y="1435164"/>
            <a:ext cx="3867150" cy="4737036"/>
          </a:xfrm>
          <a:prstGeom prst="rect">
            <a:avLst/>
          </a:prstGeom>
        </p:spPr>
        <p:txBody>
          <a:bodyPr/>
          <a:lstStyle>
            <a:lvl1pPr>
              <a:defRPr sz="1900" b="0">
                <a:solidFill>
                  <a:srgbClr val="1E2A45"/>
                </a:solidFill>
              </a:defRPr>
            </a:lvl1pPr>
            <a:lvl2pPr>
              <a:defRPr sz="1900" b="0">
                <a:solidFill>
                  <a:srgbClr val="1E2A45"/>
                </a:solidFill>
              </a:defRPr>
            </a:lvl2pPr>
            <a:lvl3pPr>
              <a:defRPr sz="1900" b="0">
                <a:solidFill>
                  <a:srgbClr val="1E2A45"/>
                </a:solidFill>
              </a:defRPr>
            </a:lvl3pPr>
            <a:lvl4pPr>
              <a:defRPr sz="1900" b="0">
                <a:solidFill>
                  <a:srgbClr val="1E2A45"/>
                </a:solidFill>
              </a:defRPr>
            </a:lvl4pPr>
            <a:lvl5pPr>
              <a:defRPr sz="1900" b="0">
                <a:solidFill>
                  <a:srgbClr val="1E2A45"/>
                </a:solidFill>
              </a:defRPr>
            </a:lvl5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876800" y="1435164"/>
            <a:ext cx="3867150" cy="4737036"/>
          </a:xfrm>
          <a:prstGeom prst="rect">
            <a:avLst/>
          </a:prstGeom>
        </p:spPr>
        <p:txBody>
          <a:bodyPr/>
          <a:lstStyle>
            <a:lvl1pPr>
              <a:defRPr sz="1900" b="0">
                <a:solidFill>
                  <a:srgbClr val="1E2A45"/>
                </a:solidFill>
              </a:defRPr>
            </a:lvl1pPr>
            <a:lvl2pPr marL="800100" indent="-342900">
              <a:buClr>
                <a:srgbClr val="E72A7A"/>
              </a:buClr>
              <a:buFont typeface="Arial" charset="0"/>
              <a:buChar char="•"/>
              <a:defRPr sz="1900" b="0">
                <a:solidFill>
                  <a:srgbClr val="1E2A45"/>
                </a:solidFill>
              </a:defRPr>
            </a:lvl2pPr>
            <a:lvl3pPr marL="1257300" indent="-342900">
              <a:buClr>
                <a:srgbClr val="E72A7A"/>
              </a:buClr>
              <a:buFont typeface="Arial" charset="0"/>
              <a:buChar char="•"/>
              <a:defRPr sz="1900" b="0">
                <a:solidFill>
                  <a:srgbClr val="1E2A45"/>
                </a:solidFill>
              </a:defRPr>
            </a:lvl3pPr>
            <a:lvl4pPr marL="1714500" indent="-342900">
              <a:buClr>
                <a:srgbClr val="E72A7A"/>
              </a:buClr>
              <a:buFont typeface="Arial" charset="0"/>
              <a:buChar char="•"/>
              <a:defRPr sz="1900" b="0">
                <a:solidFill>
                  <a:srgbClr val="1E2A45"/>
                </a:solidFill>
              </a:defRPr>
            </a:lvl4pPr>
            <a:lvl5pPr marL="2171700" indent="-342900">
              <a:buClr>
                <a:srgbClr val="E72A7A"/>
              </a:buClr>
              <a:buFont typeface="Arial" charset="0"/>
              <a:buChar char="•"/>
              <a:defRPr sz="1900" b="0">
                <a:solidFill>
                  <a:srgbClr val="1E2A45"/>
                </a:solidFill>
              </a:defRPr>
            </a:lvl5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8" name="Segnaposto numero diapositiva 4"/>
          <p:cNvSpPr>
            <a:spLocks noGrp="1"/>
          </p:cNvSpPr>
          <p:nvPr>
            <p:ph type="sldNum" sz="quarter" idx="12"/>
          </p:nvPr>
        </p:nvSpPr>
        <p:spPr>
          <a:xfrm>
            <a:off x="463500" y="6477000"/>
            <a:ext cx="2103120" cy="138499"/>
          </a:xfrm>
          <a:prstGeom prst="rect">
            <a:avLst/>
          </a:prstGeom>
        </p:spPr>
        <p:txBody>
          <a:bodyPr/>
          <a:lstStyle>
            <a:lvl1pPr algn="l">
              <a:defRPr sz="900"/>
            </a:lvl1pPr>
          </a:lstStyle>
          <a:p>
            <a:fld id="{B6F15528-21DE-4FAA-801E-634DDDAF4B2B}" type="slidenum">
              <a:rPr lang="nb-NO" smtClean="0"/>
              <a:pPr/>
              <a:t>‹N›</a:t>
            </a:fld>
            <a:endParaRPr lang="nb-NO"/>
          </a:p>
        </p:txBody>
      </p:sp>
      <p:sp>
        <p:nvSpPr>
          <p:cNvPr id="10" name="Titolo 1"/>
          <p:cNvSpPr>
            <a:spLocks noGrp="1"/>
          </p:cNvSpPr>
          <p:nvPr>
            <p:ph type="title" hasCustomPrompt="1"/>
          </p:nvPr>
        </p:nvSpPr>
        <p:spPr>
          <a:xfrm>
            <a:off x="463500" y="283002"/>
            <a:ext cx="8299500" cy="461665"/>
          </a:xfrm>
        </p:spPr>
        <p:txBody>
          <a:bodyPr anchor="b"/>
          <a:lstStyle>
            <a:lvl1pPr>
              <a:defRPr sz="3000"/>
            </a:lvl1pPr>
          </a:lstStyle>
          <a:p>
            <a:r>
              <a:rPr lang="it-IT"/>
              <a:t>TITOLO</a:t>
            </a:r>
          </a:p>
        </p:txBody>
      </p:sp>
    </p:spTree>
    <p:extLst>
      <p:ext uri="{BB962C8B-B14F-4D97-AF65-F5344CB8AC3E}">
        <p14:creationId xmlns:p14="http://schemas.microsoft.com/office/powerpoint/2010/main" val="17860693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1"/>
        </a:solidFill>
        <a:effectLst/>
      </p:bgPr>
    </p:bg>
    <p:spTree>
      <p:nvGrpSpPr>
        <p:cNvPr id="1" name=""/>
        <p:cNvGrpSpPr/>
        <p:nvPr/>
      </p:nvGrpSpPr>
      <p:grpSpPr>
        <a:xfrm>
          <a:off x="0" y="0"/>
          <a:ext cx="0" cy="0"/>
          <a:chOff x="0" y="0"/>
          <a:chExt cx="0" cy="0"/>
        </a:xfrm>
      </p:grpSpPr>
      <p:sp>
        <p:nvSpPr>
          <p:cNvPr id="7" name="Segnaposto numero diapositiva 4"/>
          <p:cNvSpPr>
            <a:spLocks noGrp="1"/>
          </p:cNvSpPr>
          <p:nvPr>
            <p:ph type="sldNum" sz="quarter" idx="12"/>
          </p:nvPr>
        </p:nvSpPr>
        <p:spPr>
          <a:xfrm>
            <a:off x="463500" y="6477000"/>
            <a:ext cx="2103120" cy="138499"/>
          </a:xfrm>
          <a:prstGeom prst="rect">
            <a:avLst/>
          </a:prstGeom>
        </p:spPr>
        <p:txBody>
          <a:bodyPr/>
          <a:lstStyle>
            <a:lvl1pPr algn="l">
              <a:defRPr sz="900"/>
            </a:lvl1pPr>
          </a:lstStyle>
          <a:p>
            <a:fld id="{B6F15528-21DE-4FAA-801E-634DDDAF4B2B}" type="slidenum">
              <a:rPr lang="nb-NO" smtClean="0"/>
              <a:pPr/>
              <a:t>‹N›</a:t>
            </a:fld>
            <a:endParaRPr lang="nb-NO"/>
          </a:p>
        </p:txBody>
      </p:sp>
      <p:sp>
        <p:nvSpPr>
          <p:cNvPr id="5" name="Segnaposto immagine 2"/>
          <p:cNvSpPr>
            <a:spLocks noGrp="1"/>
          </p:cNvSpPr>
          <p:nvPr>
            <p:ph type="pic" idx="1"/>
          </p:nvPr>
        </p:nvSpPr>
        <p:spPr>
          <a:xfrm>
            <a:off x="463500" y="987424"/>
            <a:ext cx="8299500" cy="5184776"/>
          </a:xfrm>
          <a:prstGeom prst="rect">
            <a:avLst/>
          </a:prstGeom>
        </p:spPr>
        <p:txBody>
          <a:bodyPr/>
          <a:lstStyle>
            <a:lvl1pPr marL="0" indent="0">
              <a:buNone/>
              <a:defRPr sz="1900" b="0">
                <a:solidFill>
                  <a:srgbClr val="1E2A45"/>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9" name="Titolo 1"/>
          <p:cNvSpPr>
            <a:spLocks noGrp="1"/>
          </p:cNvSpPr>
          <p:nvPr>
            <p:ph type="title" hasCustomPrompt="1"/>
          </p:nvPr>
        </p:nvSpPr>
        <p:spPr>
          <a:xfrm>
            <a:off x="463500" y="283002"/>
            <a:ext cx="8299500" cy="461665"/>
          </a:xfrm>
        </p:spPr>
        <p:txBody>
          <a:bodyPr anchor="b"/>
          <a:lstStyle>
            <a:lvl1pPr>
              <a:defRPr sz="3000"/>
            </a:lvl1pPr>
          </a:lstStyle>
          <a:p>
            <a:r>
              <a:rPr lang="it-IT"/>
              <a:t>TITOLO</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RETRO COPERTINA">
    <p:spTree>
      <p:nvGrpSpPr>
        <p:cNvPr id="1" name=""/>
        <p:cNvGrpSpPr/>
        <p:nvPr/>
      </p:nvGrpSpPr>
      <p:grpSpPr>
        <a:xfrm>
          <a:off x="0" y="0"/>
          <a:ext cx="0" cy="0"/>
          <a:chOff x="0" y="0"/>
          <a:chExt cx="0" cy="0"/>
        </a:xfrm>
      </p:grpSpPr>
      <p:sp>
        <p:nvSpPr>
          <p:cNvPr id="3" name="Segnaposto immagine 2"/>
          <p:cNvSpPr>
            <a:spLocks noGrp="1"/>
          </p:cNvSpPr>
          <p:nvPr>
            <p:ph type="pic" idx="1" hasCustomPrompt="1"/>
          </p:nvPr>
        </p:nvSpPr>
        <p:spPr>
          <a:xfrm>
            <a:off x="0" y="0"/>
            <a:ext cx="9144000" cy="4800600"/>
          </a:xfrm>
          <a:prstGeom prst="rect">
            <a:avLst/>
          </a:prstGeom>
        </p:spPr>
        <p:txBody>
          <a:bodyPr/>
          <a:lstStyle>
            <a:lvl1pPr marL="0" indent="0">
              <a:buNone/>
              <a:defRPr sz="1900" b="0">
                <a:solidFill>
                  <a:srgbClr val="1E2A45"/>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Immagine professionista</a:t>
            </a:r>
          </a:p>
        </p:txBody>
      </p:sp>
      <p:sp>
        <p:nvSpPr>
          <p:cNvPr id="4" name="object 4"/>
          <p:cNvSpPr txBox="1"/>
          <p:nvPr userDrawn="1"/>
        </p:nvSpPr>
        <p:spPr>
          <a:xfrm>
            <a:off x="418101" y="5239613"/>
            <a:ext cx="955040" cy="756920"/>
          </a:xfrm>
          <a:prstGeom prst="rect">
            <a:avLst/>
          </a:prstGeom>
        </p:spPr>
        <p:txBody>
          <a:bodyPr vert="horz" wrap="square" lIns="0" tIns="12700" rIns="0" bIns="0" rtlCol="0">
            <a:spAutoFit/>
          </a:bodyPr>
          <a:lstStyle/>
          <a:p>
            <a:pPr marL="12700">
              <a:lnSpc>
                <a:spcPct val="100000"/>
              </a:lnSpc>
              <a:spcBef>
                <a:spcPts val="100"/>
              </a:spcBef>
            </a:pPr>
            <a:r>
              <a:rPr sz="800">
                <a:solidFill>
                  <a:srgbClr val="051B3E"/>
                </a:solidFill>
                <a:latin typeface="Arial"/>
                <a:cs typeface="Arial"/>
              </a:rPr>
              <a:t>MILANO</a:t>
            </a:r>
            <a:endParaRPr sz="800">
              <a:latin typeface="Arial"/>
              <a:cs typeface="Arial"/>
            </a:endParaRPr>
          </a:p>
          <a:p>
            <a:pPr marL="12700" marR="52705">
              <a:lnSpc>
                <a:spcPct val="100000"/>
              </a:lnSpc>
            </a:pPr>
            <a:r>
              <a:rPr sz="800" spc="-10">
                <a:solidFill>
                  <a:srgbClr val="051B3E"/>
                </a:solidFill>
                <a:latin typeface="Arial"/>
                <a:cs typeface="Arial"/>
              </a:rPr>
              <a:t>Via </a:t>
            </a:r>
            <a:r>
              <a:rPr sz="800">
                <a:solidFill>
                  <a:srgbClr val="051B3E"/>
                </a:solidFill>
                <a:latin typeface="Arial"/>
                <a:cs typeface="Arial"/>
              </a:rPr>
              <a:t>San Paolo, 7  </a:t>
            </a:r>
            <a:r>
              <a:rPr sz="800" spc="-5">
                <a:solidFill>
                  <a:srgbClr val="051B3E"/>
                </a:solidFill>
                <a:latin typeface="Arial"/>
                <a:cs typeface="Arial"/>
              </a:rPr>
              <a:t>20121 </a:t>
            </a:r>
            <a:r>
              <a:rPr sz="800">
                <a:solidFill>
                  <a:srgbClr val="051B3E"/>
                </a:solidFill>
                <a:latin typeface="Arial"/>
                <a:cs typeface="Arial"/>
              </a:rPr>
              <a:t>Milano,</a:t>
            </a:r>
            <a:r>
              <a:rPr sz="800" spc="-90">
                <a:solidFill>
                  <a:srgbClr val="051B3E"/>
                </a:solidFill>
                <a:latin typeface="Arial"/>
                <a:cs typeface="Arial"/>
              </a:rPr>
              <a:t> </a:t>
            </a:r>
            <a:r>
              <a:rPr sz="800">
                <a:solidFill>
                  <a:srgbClr val="051B3E"/>
                </a:solidFill>
                <a:latin typeface="Arial"/>
                <a:cs typeface="Arial"/>
              </a:rPr>
              <a:t>Italia</a:t>
            </a:r>
            <a:endParaRPr sz="800">
              <a:latin typeface="Arial"/>
              <a:cs typeface="Arial"/>
            </a:endParaRPr>
          </a:p>
          <a:p>
            <a:pPr marL="12700">
              <a:lnSpc>
                <a:spcPct val="100000"/>
              </a:lnSpc>
            </a:pPr>
            <a:r>
              <a:rPr sz="800" spc="-45">
                <a:solidFill>
                  <a:srgbClr val="051B3E"/>
                </a:solidFill>
                <a:latin typeface="Arial"/>
                <a:cs typeface="Arial"/>
              </a:rPr>
              <a:t>T. </a:t>
            </a:r>
            <a:r>
              <a:rPr sz="800">
                <a:solidFill>
                  <a:srgbClr val="051B3E"/>
                </a:solidFill>
                <a:latin typeface="Arial"/>
                <a:cs typeface="Arial"/>
              </a:rPr>
              <a:t>+39 </a:t>
            </a:r>
            <a:r>
              <a:rPr sz="800" spc="-5">
                <a:solidFill>
                  <a:srgbClr val="051B3E"/>
                </a:solidFill>
                <a:latin typeface="Arial"/>
                <a:cs typeface="Arial"/>
              </a:rPr>
              <a:t>02</a:t>
            </a:r>
            <a:r>
              <a:rPr sz="800">
                <a:solidFill>
                  <a:srgbClr val="051B3E"/>
                </a:solidFill>
                <a:latin typeface="Arial"/>
                <a:cs typeface="Arial"/>
              </a:rPr>
              <a:t> </a:t>
            </a:r>
            <a:r>
              <a:rPr sz="800" spc="-5">
                <a:solidFill>
                  <a:srgbClr val="051B3E"/>
                </a:solidFill>
                <a:latin typeface="Arial"/>
                <a:cs typeface="Arial"/>
              </a:rPr>
              <a:t>72554.1</a:t>
            </a:r>
            <a:endParaRPr sz="800">
              <a:latin typeface="Arial"/>
              <a:cs typeface="Arial"/>
            </a:endParaRPr>
          </a:p>
          <a:p>
            <a:pPr marL="12700">
              <a:lnSpc>
                <a:spcPct val="100000"/>
              </a:lnSpc>
            </a:pPr>
            <a:r>
              <a:rPr sz="800" spc="-45">
                <a:solidFill>
                  <a:srgbClr val="051B3E"/>
                </a:solidFill>
                <a:latin typeface="Arial"/>
                <a:cs typeface="Arial"/>
              </a:rPr>
              <a:t>F. </a:t>
            </a:r>
            <a:r>
              <a:rPr sz="800">
                <a:solidFill>
                  <a:srgbClr val="051B3E"/>
                </a:solidFill>
                <a:latin typeface="Arial"/>
                <a:cs typeface="Arial"/>
              </a:rPr>
              <a:t>+39 </a:t>
            </a:r>
            <a:r>
              <a:rPr sz="800" spc="-5">
                <a:solidFill>
                  <a:srgbClr val="051B3E"/>
                </a:solidFill>
                <a:latin typeface="Arial"/>
                <a:cs typeface="Arial"/>
              </a:rPr>
              <a:t>02</a:t>
            </a:r>
            <a:r>
              <a:rPr sz="800" spc="-40">
                <a:solidFill>
                  <a:srgbClr val="051B3E"/>
                </a:solidFill>
                <a:latin typeface="Arial"/>
                <a:cs typeface="Arial"/>
              </a:rPr>
              <a:t> </a:t>
            </a:r>
            <a:r>
              <a:rPr sz="800" spc="-5">
                <a:solidFill>
                  <a:srgbClr val="051B3E"/>
                </a:solidFill>
                <a:latin typeface="Arial"/>
                <a:cs typeface="Arial"/>
              </a:rPr>
              <a:t>72554.400</a:t>
            </a:r>
            <a:endParaRPr sz="800">
              <a:latin typeface="Arial"/>
              <a:cs typeface="Arial"/>
            </a:endParaRPr>
          </a:p>
          <a:p>
            <a:pPr marL="12700">
              <a:lnSpc>
                <a:spcPct val="100000"/>
              </a:lnSpc>
            </a:pPr>
            <a:r>
              <a:rPr sz="800">
                <a:solidFill>
                  <a:srgbClr val="051B3E"/>
                </a:solidFill>
                <a:latin typeface="Arial"/>
                <a:cs typeface="Arial"/>
                <a:hlinkClick r:id="rId2"/>
              </a:rPr>
              <a:t>milan@dejalex.com</a:t>
            </a:r>
            <a:endParaRPr sz="800">
              <a:latin typeface="Arial"/>
              <a:cs typeface="Arial"/>
            </a:endParaRPr>
          </a:p>
        </p:txBody>
      </p:sp>
      <p:sp>
        <p:nvSpPr>
          <p:cNvPr id="5" name="object 5"/>
          <p:cNvSpPr txBox="1"/>
          <p:nvPr userDrawn="1"/>
        </p:nvSpPr>
        <p:spPr>
          <a:xfrm>
            <a:off x="1863666" y="5239613"/>
            <a:ext cx="1083310" cy="756920"/>
          </a:xfrm>
          <a:prstGeom prst="rect">
            <a:avLst/>
          </a:prstGeom>
        </p:spPr>
        <p:txBody>
          <a:bodyPr vert="horz" wrap="square" lIns="0" tIns="12700" rIns="0" bIns="0" rtlCol="0">
            <a:spAutoFit/>
          </a:bodyPr>
          <a:lstStyle/>
          <a:p>
            <a:pPr marL="12700">
              <a:lnSpc>
                <a:spcPct val="100000"/>
              </a:lnSpc>
              <a:spcBef>
                <a:spcPts val="100"/>
              </a:spcBef>
            </a:pPr>
            <a:r>
              <a:rPr sz="800" spc="-5">
                <a:solidFill>
                  <a:srgbClr val="051B3E"/>
                </a:solidFill>
                <a:latin typeface="Arial"/>
                <a:cs typeface="Arial"/>
              </a:rPr>
              <a:t>ROMA</a:t>
            </a:r>
            <a:endParaRPr sz="800">
              <a:latin typeface="Arial"/>
              <a:cs typeface="Arial"/>
            </a:endParaRPr>
          </a:p>
          <a:p>
            <a:pPr marL="12700" marR="5080">
              <a:lnSpc>
                <a:spcPct val="100000"/>
              </a:lnSpc>
            </a:pPr>
            <a:r>
              <a:rPr sz="800" spc="-10">
                <a:solidFill>
                  <a:srgbClr val="051B3E"/>
                </a:solidFill>
                <a:latin typeface="Arial"/>
                <a:cs typeface="Arial"/>
              </a:rPr>
              <a:t>Via Vincenzo </a:t>
            </a:r>
            <a:r>
              <a:rPr sz="800">
                <a:solidFill>
                  <a:srgbClr val="051B3E"/>
                </a:solidFill>
                <a:latin typeface="Arial"/>
                <a:cs typeface="Arial"/>
              </a:rPr>
              <a:t>Bellini, </a:t>
            </a:r>
            <a:r>
              <a:rPr sz="800" spc="-5">
                <a:solidFill>
                  <a:srgbClr val="051B3E"/>
                </a:solidFill>
                <a:latin typeface="Arial"/>
                <a:cs typeface="Arial"/>
              </a:rPr>
              <a:t>24  00198 Roma,</a:t>
            </a:r>
            <a:r>
              <a:rPr sz="800" spc="-25">
                <a:solidFill>
                  <a:srgbClr val="051B3E"/>
                </a:solidFill>
                <a:latin typeface="Arial"/>
                <a:cs typeface="Arial"/>
              </a:rPr>
              <a:t> </a:t>
            </a:r>
            <a:r>
              <a:rPr sz="800">
                <a:solidFill>
                  <a:srgbClr val="051B3E"/>
                </a:solidFill>
                <a:latin typeface="Arial"/>
                <a:cs typeface="Arial"/>
              </a:rPr>
              <a:t>Italia</a:t>
            </a:r>
            <a:endParaRPr sz="800">
              <a:latin typeface="Arial"/>
              <a:cs typeface="Arial"/>
            </a:endParaRPr>
          </a:p>
          <a:p>
            <a:pPr marL="12700">
              <a:lnSpc>
                <a:spcPct val="100000"/>
              </a:lnSpc>
            </a:pPr>
            <a:r>
              <a:rPr sz="800" spc="-45">
                <a:solidFill>
                  <a:srgbClr val="051B3E"/>
                </a:solidFill>
                <a:latin typeface="Arial"/>
                <a:cs typeface="Arial"/>
              </a:rPr>
              <a:t>T. </a:t>
            </a:r>
            <a:r>
              <a:rPr sz="800">
                <a:solidFill>
                  <a:srgbClr val="051B3E"/>
                </a:solidFill>
                <a:latin typeface="Arial"/>
                <a:cs typeface="Arial"/>
              </a:rPr>
              <a:t>+39 </a:t>
            </a:r>
            <a:r>
              <a:rPr sz="800" spc="-5">
                <a:solidFill>
                  <a:srgbClr val="051B3E"/>
                </a:solidFill>
                <a:latin typeface="Arial"/>
                <a:cs typeface="Arial"/>
              </a:rPr>
              <a:t>06</a:t>
            </a:r>
            <a:r>
              <a:rPr sz="800" spc="-55">
                <a:solidFill>
                  <a:srgbClr val="051B3E"/>
                </a:solidFill>
                <a:latin typeface="Arial"/>
                <a:cs typeface="Arial"/>
              </a:rPr>
              <a:t> </a:t>
            </a:r>
            <a:r>
              <a:rPr sz="800" spc="-5">
                <a:solidFill>
                  <a:srgbClr val="051B3E"/>
                </a:solidFill>
                <a:latin typeface="Arial"/>
                <a:cs typeface="Arial"/>
              </a:rPr>
              <a:t>809154.1</a:t>
            </a:r>
            <a:endParaRPr sz="800">
              <a:latin typeface="Arial"/>
              <a:cs typeface="Arial"/>
            </a:endParaRPr>
          </a:p>
          <a:p>
            <a:pPr marL="12700">
              <a:lnSpc>
                <a:spcPct val="100000"/>
              </a:lnSpc>
            </a:pPr>
            <a:r>
              <a:rPr sz="800" spc="-45">
                <a:solidFill>
                  <a:srgbClr val="051B3E"/>
                </a:solidFill>
                <a:latin typeface="Arial"/>
                <a:cs typeface="Arial"/>
              </a:rPr>
              <a:t>F. </a:t>
            </a:r>
            <a:r>
              <a:rPr sz="800">
                <a:solidFill>
                  <a:srgbClr val="051B3E"/>
                </a:solidFill>
                <a:latin typeface="Arial"/>
                <a:cs typeface="Arial"/>
              </a:rPr>
              <a:t>+39 </a:t>
            </a:r>
            <a:r>
              <a:rPr sz="800" spc="-5">
                <a:solidFill>
                  <a:srgbClr val="051B3E"/>
                </a:solidFill>
                <a:latin typeface="Arial"/>
                <a:cs typeface="Arial"/>
              </a:rPr>
              <a:t>06</a:t>
            </a:r>
            <a:r>
              <a:rPr sz="800" spc="5">
                <a:solidFill>
                  <a:srgbClr val="051B3E"/>
                </a:solidFill>
                <a:latin typeface="Arial"/>
                <a:cs typeface="Arial"/>
              </a:rPr>
              <a:t> </a:t>
            </a:r>
            <a:r>
              <a:rPr sz="800" spc="-5">
                <a:solidFill>
                  <a:srgbClr val="051B3E"/>
                </a:solidFill>
                <a:latin typeface="Arial"/>
                <a:cs typeface="Arial"/>
              </a:rPr>
              <a:t>809154.44</a:t>
            </a:r>
            <a:endParaRPr sz="800">
              <a:latin typeface="Arial"/>
              <a:cs typeface="Arial"/>
            </a:endParaRPr>
          </a:p>
          <a:p>
            <a:pPr marL="12700">
              <a:lnSpc>
                <a:spcPct val="100000"/>
              </a:lnSpc>
            </a:pPr>
            <a:r>
              <a:rPr sz="800">
                <a:solidFill>
                  <a:srgbClr val="051B3E"/>
                </a:solidFill>
                <a:latin typeface="Arial"/>
                <a:cs typeface="Arial"/>
                <a:hlinkClick r:id="rId3"/>
              </a:rPr>
              <a:t>rome@dejalex.com</a:t>
            </a:r>
            <a:endParaRPr sz="800">
              <a:latin typeface="Arial"/>
              <a:cs typeface="Arial"/>
            </a:endParaRPr>
          </a:p>
        </p:txBody>
      </p:sp>
      <p:sp>
        <p:nvSpPr>
          <p:cNvPr id="6" name="object 6"/>
          <p:cNvSpPr txBox="1"/>
          <p:nvPr userDrawn="1"/>
        </p:nvSpPr>
        <p:spPr>
          <a:xfrm>
            <a:off x="3309231" y="5239613"/>
            <a:ext cx="1256665" cy="756920"/>
          </a:xfrm>
          <a:prstGeom prst="rect">
            <a:avLst/>
          </a:prstGeom>
        </p:spPr>
        <p:txBody>
          <a:bodyPr vert="horz" wrap="square" lIns="0" tIns="12700" rIns="0" bIns="0" rtlCol="0">
            <a:spAutoFit/>
          </a:bodyPr>
          <a:lstStyle/>
          <a:p>
            <a:pPr marL="12700">
              <a:lnSpc>
                <a:spcPct val="100000"/>
              </a:lnSpc>
              <a:spcBef>
                <a:spcPts val="100"/>
              </a:spcBef>
            </a:pPr>
            <a:r>
              <a:rPr sz="800">
                <a:solidFill>
                  <a:srgbClr val="051B3E"/>
                </a:solidFill>
                <a:latin typeface="Arial"/>
                <a:cs typeface="Arial"/>
              </a:rPr>
              <a:t>BRUXELLES</a:t>
            </a:r>
            <a:endParaRPr sz="800">
              <a:latin typeface="Arial"/>
              <a:cs typeface="Arial"/>
            </a:endParaRPr>
          </a:p>
          <a:p>
            <a:pPr marL="12700" marR="5080">
              <a:lnSpc>
                <a:spcPct val="100000"/>
              </a:lnSpc>
            </a:pPr>
            <a:r>
              <a:rPr sz="800" spc="-5">
                <a:solidFill>
                  <a:srgbClr val="051B3E"/>
                </a:solidFill>
                <a:latin typeface="Arial"/>
                <a:cs typeface="Arial"/>
              </a:rPr>
              <a:t>Chaussée de La Hulpe 187  </a:t>
            </a:r>
            <a:r>
              <a:rPr sz="800" spc="-20">
                <a:solidFill>
                  <a:srgbClr val="051B3E"/>
                </a:solidFill>
                <a:latin typeface="Arial"/>
                <a:cs typeface="Arial"/>
              </a:rPr>
              <a:t>1170 </a:t>
            </a:r>
            <a:r>
              <a:rPr sz="800">
                <a:solidFill>
                  <a:srgbClr val="051B3E"/>
                </a:solidFill>
                <a:latin typeface="Arial"/>
                <a:cs typeface="Arial"/>
              </a:rPr>
              <a:t>Bruxelles,</a:t>
            </a:r>
            <a:r>
              <a:rPr sz="800" spc="-15">
                <a:solidFill>
                  <a:srgbClr val="051B3E"/>
                </a:solidFill>
                <a:latin typeface="Arial"/>
                <a:cs typeface="Arial"/>
              </a:rPr>
              <a:t> </a:t>
            </a:r>
            <a:r>
              <a:rPr sz="800">
                <a:solidFill>
                  <a:srgbClr val="051B3E"/>
                </a:solidFill>
                <a:latin typeface="Arial"/>
                <a:cs typeface="Arial"/>
              </a:rPr>
              <a:t>Belgique</a:t>
            </a:r>
            <a:endParaRPr sz="800">
              <a:latin typeface="Arial"/>
              <a:cs typeface="Arial"/>
            </a:endParaRPr>
          </a:p>
          <a:p>
            <a:pPr marL="12700">
              <a:lnSpc>
                <a:spcPct val="100000"/>
              </a:lnSpc>
            </a:pPr>
            <a:r>
              <a:rPr sz="800" spc="-45">
                <a:solidFill>
                  <a:srgbClr val="051B3E"/>
                </a:solidFill>
                <a:latin typeface="Arial"/>
                <a:cs typeface="Arial"/>
              </a:rPr>
              <a:t>T. </a:t>
            </a:r>
            <a:r>
              <a:rPr sz="800">
                <a:solidFill>
                  <a:srgbClr val="051B3E"/>
                </a:solidFill>
                <a:latin typeface="Arial"/>
                <a:cs typeface="Arial"/>
              </a:rPr>
              <a:t>+32</a:t>
            </a:r>
            <a:r>
              <a:rPr sz="800" spc="-55">
                <a:solidFill>
                  <a:srgbClr val="051B3E"/>
                </a:solidFill>
                <a:latin typeface="Arial"/>
                <a:cs typeface="Arial"/>
              </a:rPr>
              <a:t> </a:t>
            </a:r>
            <a:r>
              <a:rPr sz="800">
                <a:solidFill>
                  <a:srgbClr val="051B3E"/>
                </a:solidFill>
                <a:latin typeface="Arial"/>
                <a:cs typeface="Arial"/>
              </a:rPr>
              <a:t>(0)26455670</a:t>
            </a:r>
            <a:endParaRPr sz="800">
              <a:latin typeface="Arial"/>
              <a:cs typeface="Arial"/>
            </a:endParaRPr>
          </a:p>
          <a:p>
            <a:pPr marL="12700">
              <a:lnSpc>
                <a:spcPct val="100000"/>
              </a:lnSpc>
            </a:pPr>
            <a:r>
              <a:rPr sz="800" spc="-45">
                <a:solidFill>
                  <a:srgbClr val="051B3E"/>
                </a:solidFill>
                <a:latin typeface="Arial"/>
                <a:cs typeface="Arial"/>
              </a:rPr>
              <a:t>F. </a:t>
            </a:r>
            <a:r>
              <a:rPr sz="800">
                <a:solidFill>
                  <a:srgbClr val="051B3E"/>
                </a:solidFill>
                <a:latin typeface="Arial"/>
                <a:cs typeface="Arial"/>
              </a:rPr>
              <a:t>+32</a:t>
            </a:r>
            <a:r>
              <a:rPr sz="800" spc="-55">
                <a:solidFill>
                  <a:srgbClr val="051B3E"/>
                </a:solidFill>
                <a:latin typeface="Arial"/>
                <a:cs typeface="Arial"/>
              </a:rPr>
              <a:t> </a:t>
            </a:r>
            <a:r>
              <a:rPr sz="800">
                <a:solidFill>
                  <a:srgbClr val="051B3E"/>
                </a:solidFill>
                <a:latin typeface="Arial"/>
                <a:cs typeface="Arial"/>
              </a:rPr>
              <a:t>(0)27420138</a:t>
            </a:r>
            <a:endParaRPr sz="800">
              <a:latin typeface="Arial"/>
              <a:cs typeface="Arial"/>
            </a:endParaRPr>
          </a:p>
          <a:p>
            <a:pPr marL="12700">
              <a:lnSpc>
                <a:spcPct val="100000"/>
              </a:lnSpc>
            </a:pPr>
            <a:r>
              <a:rPr sz="800" spc="-5">
                <a:solidFill>
                  <a:srgbClr val="051B3E"/>
                </a:solidFill>
                <a:latin typeface="Arial"/>
                <a:cs typeface="Arial"/>
                <a:hlinkClick r:id="rId4"/>
              </a:rPr>
              <a:t>brussels@dejalex.com</a:t>
            </a:r>
            <a:endParaRPr sz="800">
              <a:latin typeface="Arial"/>
              <a:cs typeface="Arial"/>
            </a:endParaRPr>
          </a:p>
        </p:txBody>
      </p:sp>
      <p:sp>
        <p:nvSpPr>
          <p:cNvPr id="7" name="object 7"/>
          <p:cNvSpPr txBox="1"/>
          <p:nvPr userDrawn="1"/>
        </p:nvSpPr>
        <p:spPr>
          <a:xfrm>
            <a:off x="4754796" y="5239613"/>
            <a:ext cx="1442230" cy="751488"/>
          </a:xfrm>
          <a:prstGeom prst="rect">
            <a:avLst/>
          </a:prstGeom>
        </p:spPr>
        <p:txBody>
          <a:bodyPr vert="horz" wrap="square" lIns="0" tIns="12700" rIns="0" bIns="0" rtlCol="0">
            <a:spAutoFit/>
          </a:bodyPr>
          <a:lstStyle/>
          <a:p>
            <a:pPr marL="12700">
              <a:lnSpc>
                <a:spcPct val="100000"/>
              </a:lnSpc>
              <a:spcBef>
                <a:spcPts val="100"/>
              </a:spcBef>
            </a:pPr>
            <a:r>
              <a:rPr sz="800" dirty="0">
                <a:solidFill>
                  <a:srgbClr val="051B3E"/>
                </a:solidFill>
                <a:latin typeface="Arial"/>
                <a:cs typeface="Arial"/>
              </a:rPr>
              <a:t>MOSCOW</a:t>
            </a:r>
            <a:endParaRPr sz="800" dirty="0">
              <a:latin typeface="Arial"/>
              <a:cs typeface="Arial"/>
            </a:endParaRPr>
          </a:p>
          <a:p>
            <a:pPr marL="12700" marR="5080">
              <a:lnSpc>
                <a:spcPct val="100000"/>
              </a:lnSpc>
            </a:pPr>
            <a:r>
              <a:rPr lang="it-IT" sz="800" spc="-5" dirty="0" err="1">
                <a:solidFill>
                  <a:srgbClr val="051B3E"/>
                </a:solidFill>
                <a:latin typeface="+mn-lt"/>
                <a:cs typeface="Arial"/>
              </a:rPr>
              <a:t>Ulitsa</a:t>
            </a:r>
            <a:r>
              <a:rPr lang="it-IT" sz="800" spc="-5" dirty="0">
                <a:solidFill>
                  <a:srgbClr val="051B3E"/>
                </a:solidFill>
                <a:latin typeface="+mn-lt"/>
                <a:cs typeface="Arial"/>
              </a:rPr>
              <a:t> </a:t>
            </a:r>
            <a:r>
              <a:rPr lang="it-IT" sz="800" spc="-5" dirty="0" err="1">
                <a:solidFill>
                  <a:srgbClr val="051B3E"/>
                </a:solidFill>
                <a:latin typeface="+mn-lt"/>
                <a:cs typeface="Arial"/>
              </a:rPr>
              <a:t>Bolshaya</a:t>
            </a:r>
            <a:r>
              <a:rPr lang="it-IT" sz="800" spc="-5" dirty="0">
                <a:solidFill>
                  <a:srgbClr val="051B3E"/>
                </a:solidFill>
                <a:latin typeface="+mn-lt"/>
                <a:cs typeface="Arial"/>
              </a:rPr>
              <a:t> </a:t>
            </a:r>
            <a:r>
              <a:rPr lang="it-IT" sz="800" spc="-5" dirty="0" err="1">
                <a:solidFill>
                  <a:srgbClr val="051B3E"/>
                </a:solidFill>
                <a:latin typeface="+mn-lt"/>
                <a:cs typeface="Arial"/>
              </a:rPr>
              <a:t>Ordynka</a:t>
            </a:r>
            <a:r>
              <a:rPr lang="it-IT" sz="800" spc="-5" dirty="0">
                <a:solidFill>
                  <a:srgbClr val="051B3E"/>
                </a:solidFill>
                <a:latin typeface="+mn-lt"/>
                <a:cs typeface="Arial"/>
              </a:rPr>
              <a:t> 37/4</a:t>
            </a:r>
          </a:p>
          <a:p>
            <a:pPr marL="12700" marR="5080">
              <a:lnSpc>
                <a:spcPct val="100000"/>
              </a:lnSpc>
            </a:pPr>
            <a:r>
              <a:rPr lang="it-IT" sz="800" spc="-5" dirty="0">
                <a:solidFill>
                  <a:srgbClr val="051B3E"/>
                </a:solidFill>
                <a:latin typeface="+mn-lt"/>
                <a:cs typeface="Arial"/>
              </a:rPr>
              <a:t>119017 </a:t>
            </a:r>
            <a:r>
              <a:rPr lang="it-IT" sz="800" spc="-5" dirty="0" err="1">
                <a:solidFill>
                  <a:srgbClr val="051B3E"/>
                </a:solidFill>
                <a:latin typeface="+mn-lt"/>
                <a:cs typeface="Arial"/>
              </a:rPr>
              <a:t>Moscow</a:t>
            </a:r>
            <a:r>
              <a:rPr lang="it-IT" sz="800" spc="-5" dirty="0">
                <a:solidFill>
                  <a:srgbClr val="051B3E"/>
                </a:solidFill>
                <a:latin typeface="+mn-lt"/>
                <a:cs typeface="Arial"/>
              </a:rPr>
              <a:t>, Russia</a:t>
            </a:r>
          </a:p>
          <a:p>
            <a:pPr marL="12700" marR="5080">
              <a:lnSpc>
                <a:spcPct val="100000"/>
              </a:lnSpc>
            </a:pPr>
            <a:r>
              <a:rPr lang="it-IT" sz="800" spc="-5" dirty="0">
                <a:solidFill>
                  <a:srgbClr val="051B3E"/>
                </a:solidFill>
                <a:latin typeface="+mn-lt"/>
                <a:cs typeface="Arial"/>
              </a:rPr>
              <a:t>T. +7 495 792 54 92 </a:t>
            </a:r>
          </a:p>
          <a:p>
            <a:pPr marL="12700" marR="5080">
              <a:lnSpc>
                <a:spcPct val="100000"/>
              </a:lnSpc>
            </a:pPr>
            <a:r>
              <a:rPr lang="it-IT" sz="800" spc="-5" dirty="0">
                <a:solidFill>
                  <a:srgbClr val="051B3E"/>
                </a:solidFill>
                <a:latin typeface="+mn-lt"/>
                <a:cs typeface="Arial"/>
              </a:rPr>
              <a:t>F. +7 495 792 54 93</a:t>
            </a:r>
          </a:p>
          <a:p>
            <a:pPr marL="12700" marR="5080">
              <a:lnSpc>
                <a:spcPct val="100000"/>
              </a:lnSpc>
            </a:pPr>
            <a:r>
              <a:rPr lang="it-IT" sz="800" spc="-5" dirty="0">
                <a:solidFill>
                  <a:srgbClr val="051B3E"/>
                </a:solidFill>
                <a:latin typeface="+mn-lt"/>
                <a:cs typeface="Arial"/>
                <a:hlinkClick r:id="rId5"/>
              </a:rPr>
              <a:t>moscow@dejalex.com</a:t>
            </a:r>
            <a:endParaRPr sz="800" dirty="0">
              <a:latin typeface="Arial"/>
              <a:cs typeface="Arial"/>
            </a:endParaRPr>
          </a:p>
        </p:txBody>
      </p:sp>
      <p:sp>
        <p:nvSpPr>
          <p:cNvPr id="8" name="object 13"/>
          <p:cNvSpPr txBox="1"/>
          <p:nvPr userDrawn="1"/>
        </p:nvSpPr>
        <p:spPr>
          <a:xfrm>
            <a:off x="381000" y="6400800"/>
            <a:ext cx="2493645" cy="302647"/>
          </a:xfrm>
          <a:prstGeom prst="rect">
            <a:avLst/>
          </a:prstGeom>
        </p:spPr>
        <p:txBody>
          <a:bodyPr vert="horz" wrap="square" lIns="0" tIns="12700" rIns="0" bIns="0" rtlCol="0">
            <a:spAutoFit/>
          </a:bodyPr>
          <a:lstStyle/>
          <a:p>
            <a:pPr marL="12700">
              <a:lnSpc>
                <a:spcPct val="100000"/>
              </a:lnSpc>
              <a:spcBef>
                <a:spcPts val="100"/>
              </a:spcBef>
            </a:pPr>
            <a:r>
              <a:rPr sz="1000" spc="-5" dirty="0">
                <a:solidFill>
                  <a:srgbClr val="E00069"/>
                </a:solidFill>
                <a:latin typeface="Arial"/>
                <a:cs typeface="Arial"/>
              </a:rPr>
              <a:t>DE BERTI </a:t>
            </a:r>
            <a:r>
              <a:rPr sz="1000" dirty="0">
                <a:solidFill>
                  <a:srgbClr val="E00069"/>
                </a:solidFill>
                <a:latin typeface="Arial"/>
                <a:cs typeface="Arial"/>
              </a:rPr>
              <a:t>JACCHIA FRANCHINI</a:t>
            </a:r>
            <a:r>
              <a:rPr sz="1000" spc="-140" dirty="0">
                <a:solidFill>
                  <a:srgbClr val="E00069"/>
                </a:solidFill>
                <a:latin typeface="Arial"/>
                <a:cs typeface="Arial"/>
              </a:rPr>
              <a:t> </a:t>
            </a:r>
            <a:r>
              <a:rPr sz="1000" dirty="0">
                <a:solidFill>
                  <a:srgbClr val="E00069"/>
                </a:solidFill>
                <a:latin typeface="Arial"/>
                <a:cs typeface="Arial"/>
              </a:rPr>
              <a:t>FORLANI</a:t>
            </a:r>
            <a:endParaRPr lang="it-IT" sz="1000" dirty="0">
              <a:solidFill>
                <a:srgbClr val="E00069"/>
              </a:solidFill>
              <a:latin typeface="Arial"/>
              <a:cs typeface="Arial"/>
            </a:endParaRPr>
          </a:p>
          <a:p>
            <a:pPr marL="12700">
              <a:lnSpc>
                <a:spcPct val="100000"/>
              </a:lnSpc>
              <a:spcBef>
                <a:spcPts val="100"/>
              </a:spcBef>
            </a:pPr>
            <a:r>
              <a:rPr lang="it-IT" sz="800" dirty="0">
                <a:solidFill>
                  <a:srgbClr val="E00069"/>
                </a:solidFill>
                <a:latin typeface="Arial"/>
                <a:cs typeface="Arial"/>
              </a:rPr>
              <a:t>STUDIO LEGALE</a:t>
            </a:r>
            <a:endParaRPr sz="1000" dirty="0">
              <a:latin typeface="Arial"/>
              <a:cs typeface="Arial"/>
            </a:endParaRPr>
          </a:p>
        </p:txBody>
      </p:sp>
      <p:sp>
        <p:nvSpPr>
          <p:cNvPr id="9" name="object 9"/>
          <p:cNvSpPr txBox="1"/>
          <p:nvPr userDrawn="1"/>
        </p:nvSpPr>
        <p:spPr>
          <a:xfrm>
            <a:off x="7505992" y="5228780"/>
            <a:ext cx="1104900" cy="193040"/>
          </a:xfrm>
          <a:prstGeom prst="rect">
            <a:avLst/>
          </a:prstGeom>
        </p:spPr>
        <p:txBody>
          <a:bodyPr vert="horz" wrap="square" lIns="0" tIns="12700" rIns="0" bIns="0" rtlCol="0">
            <a:spAutoFit/>
          </a:bodyPr>
          <a:lstStyle/>
          <a:p>
            <a:pPr marL="12700">
              <a:lnSpc>
                <a:spcPct val="100000"/>
              </a:lnSpc>
              <a:spcBef>
                <a:spcPts val="100"/>
              </a:spcBef>
            </a:pPr>
            <a:r>
              <a:rPr sz="1100" spc="-5">
                <a:solidFill>
                  <a:srgbClr val="051B3E"/>
                </a:solidFill>
                <a:latin typeface="Arial"/>
                <a:cs typeface="Arial"/>
                <a:hlinkClick r:id="rId6"/>
              </a:rPr>
              <a:t>ww</a:t>
            </a:r>
            <a:r>
              <a:rPr sz="1100" spc="-65">
                <a:solidFill>
                  <a:srgbClr val="051B3E"/>
                </a:solidFill>
                <a:latin typeface="Arial"/>
                <a:cs typeface="Arial"/>
                <a:hlinkClick r:id="rId6"/>
              </a:rPr>
              <a:t>w</a:t>
            </a:r>
            <a:r>
              <a:rPr sz="1100">
                <a:solidFill>
                  <a:srgbClr val="051B3E"/>
                </a:solidFill>
                <a:latin typeface="Arial"/>
                <a:cs typeface="Arial"/>
                <a:hlinkClick r:id="rId6"/>
              </a:rPr>
              <a:t>.dejalex.com</a:t>
            </a:r>
            <a:endParaRPr sz="1100">
              <a:latin typeface="Arial"/>
              <a:cs typeface="Arial"/>
            </a:endParaRPr>
          </a:p>
        </p:txBody>
      </p:sp>
      <p:sp>
        <p:nvSpPr>
          <p:cNvPr id="10" name="object 8"/>
          <p:cNvSpPr/>
          <p:nvPr userDrawn="1"/>
        </p:nvSpPr>
        <p:spPr>
          <a:xfrm>
            <a:off x="3690772" y="4800600"/>
            <a:ext cx="5453380" cy="0"/>
          </a:xfrm>
          <a:custGeom>
            <a:avLst/>
            <a:gdLst/>
            <a:ahLst/>
            <a:cxnLst/>
            <a:rect l="l" t="t" r="r" b="b"/>
            <a:pathLst>
              <a:path w="5453380">
                <a:moveTo>
                  <a:pt x="0" y="0"/>
                </a:moveTo>
                <a:lnTo>
                  <a:pt x="5453227" y="0"/>
                </a:lnTo>
              </a:path>
            </a:pathLst>
          </a:custGeom>
          <a:ln w="79578">
            <a:solidFill>
              <a:srgbClr val="E00069"/>
            </a:solidFill>
          </a:ln>
        </p:spPr>
        <p:txBody>
          <a:bodyPr wrap="square" lIns="0" tIns="0" rIns="0" bIns="0" rtlCol="0"/>
          <a:lstStyle/>
          <a:p>
            <a:endParaRPr/>
          </a:p>
        </p:txBody>
      </p:sp>
      <p:sp>
        <p:nvSpPr>
          <p:cNvPr id="11" name="Titolo 1"/>
          <p:cNvSpPr>
            <a:spLocks noGrp="1"/>
          </p:cNvSpPr>
          <p:nvPr>
            <p:ph type="title" hasCustomPrompt="1"/>
          </p:nvPr>
        </p:nvSpPr>
        <p:spPr>
          <a:xfrm>
            <a:off x="463500" y="1538225"/>
            <a:ext cx="4794300" cy="418728"/>
          </a:xfrm>
        </p:spPr>
        <p:txBody>
          <a:bodyPr anchor="b"/>
          <a:lstStyle>
            <a:lvl1pPr>
              <a:defRPr sz="2750"/>
            </a:lvl1pPr>
          </a:lstStyle>
          <a:p>
            <a:r>
              <a:rPr lang="it-IT"/>
              <a:t>PROFESSIONISTA</a:t>
            </a:r>
          </a:p>
        </p:txBody>
      </p:sp>
      <p:sp>
        <p:nvSpPr>
          <p:cNvPr id="12" name="Segnaposto testo 3"/>
          <p:cNvSpPr>
            <a:spLocks noGrp="1"/>
          </p:cNvSpPr>
          <p:nvPr>
            <p:ph type="body" sz="half" idx="2" hasCustomPrompt="1"/>
          </p:nvPr>
        </p:nvSpPr>
        <p:spPr>
          <a:xfrm>
            <a:off x="463501" y="2028389"/>
            <a:ext cx="4794300" cy="367576"/>
          </a:xfrm>
          <a:prstGeom prst="rect">
            <a:avLst/>
          </a:prstGeom>
        </p:spPr>
        <p:txBody>
          <a:bodyPr/>
          <a:lstStyle>
            <a:lvl1pPr marL="0" indent="0">
              <a:buNone/>
              <a:defRPr sz="1900" b="0">
                <a:solidFill>
                  <a:srgbClr val="1E2A45"/>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carica</a:t>
            </a:r>
          </a:p>
        </p:txBody>
      </p:sp>
      <p:sp>
        <p:nvSpPr>
          <p:cNvPr id="13" name="Segnaposto testo 3"/>
          <p:cNvSpPr>
            <a:spLocks noGrp="1"/>
          </p:cNvSpPr>
          <p:nvPr>
            <p:ph type="body" sz="half" idx="10" hasCustomPrompt="1"/>
          </p:nvPr>
        </p:nvSpPr>
        <p:spPr>
          <a:xfrm>
            <a:off x="463498" y="2748493"/>
            <a:ext cx="4794301" cy="292388"/>
          </a:xfrm>
          <a:prstGeom prst="rect">
            <a:avLst/>
          </a:prstGeom>
        </p:spPr>
        <p:txBody>
          <a:bodyPr/>
          <a:lstStyle>
            <a:lvl1pPr marL="0" indent="0">
              <a:buNone/>
              <a:defRPr sz="1900" b="0">
                <a:solidFill>
                  <a:srgbClr val="1E2A45"/>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E-mail</a:t>
            </a:r>
          </a:p>
        </p:txBody>
      </p:sp>
      <p:sp>
        <p:nvSpPr>
          <p:cNvPr id="14" name="Segnaposto testo 3"/>
          <p:cNvSpPr>
            <a:spLocks noGrp="1"/>
          </p:cNvSpPr>
          <p:nvPr>
            <p:ph type="body" sz="half" idx="11" hasCustomPrompt="1"/>
          </p:nvPr>
        </p:nvSpPr>
        <p:spPr>
          <a:xfrm>
            <a:off x="463499" y="3469060"/>
            <a:ext cx="2949576" cy="246221"/>
          </a:xfrm>
          <a:prstGeom prst="rect">
            <a:avLst/>
          </a:prstGeom>
        </p:spPr>
        <p:txBody>
          <a:bodyPr/>
          <a:lstStyle>
            <a:lvl1pPr marL="0" indent="0">
              <a:buNone/>
              <a:defRPr sz="1600" b="0">
                <a:solidFill>
                  <a:srgbClr val="E72A7A"/>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città</a:t>
            </a:r>
          </a:p>
        </p:txBody>
      </p:sp>
      <p:sp>
        <p:nvSpPr>
          <p:cNvPr id="15" name="object 3"/>
          <p:cNvSpPr/>
          <p:nvPr userDrawn="1"/>
        </p:nvSpPr>
        <p:spPr>
          <a:xfrm>
            <a:off x="476217" y="478044"/>
            <a:ext cx="3214567" cy="632002"/>
          </a:xfrm>
          <a:prstGeom prst="rect">
            <a:avLst/>
          </a:prstGeom>
          <a:blipFill>
            <a:blip r:embed="rId7"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16676333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80FB5BD7-F7B9-9F49-81BF-0A0F89CD8C97}" type="datetimeFigureOut">
              <a:rPr lang="it-IT" smtClean="0"/>
              <a:t>18/06/2025</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745E80A5-A203-1244-9231-574C7325C1AF}" type="slidenum">
              <a:rPr lang="it-IT" smtClean="0"/>
              <a:t>‹N›</a:t>
            </a:fld>
            <a:endParaRPr lang="it-IT"/>
          </a:p>
        </p:txBody>
      </p:sp>
    </p:spTree>
    <p:extLst>
      <p:ext uri="{BB962C8B-B14F-4D97-AF65-F5344CB8AC3E}">
        <p14:creationId xmlns:p14="http://schemas.microsoft.com/office/powerpoint/2010/main" val="24869128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it-IT"/>
              <a:t>Fare clic per modificare stile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80FB5BD7-F7B9-9F49-81BF-0A0F89CD8C97}" type="datetimeFigureOut">
              <a:rPr lang="it-IT" smtClean="0"/>
              <a:t>18/06/2025</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745E80A5-A203-1244-9231-574C7325C1AF}" type="slidenum">
              <a:rPr lang="it-IT" smtClean="0"/>
              <a:t>‹N›</a:t>
            </a:fld>
            <a:endParaRPr lang="it-IT"/>
          </a:p>
        </p:txBody>
      </p:sp>
    </p:spTree>
    <p:extLst>
      <p:ext uri="{BB962C8B-B14F-4D97-AF65-F5344CB8AC3E}">
        <p14:creationId xmlns:p14="http://schemas.microsoft.com/office/powerpoint/2010/main" val="22851826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stile</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80FB5BD7-F7B9-9F49-81BF-0A0F89CD8C97}" type="datetimeFigureOut">
              <a:rPr lang="it-IT" smtClean="0"/>
              <a:t>18/06/2025</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745E80A5-A203-1244-9231-574C7325C1AF}" type="slidenum">
              <a:rPr lang="it-IT" smtClean="0"/>
              <a:t>‹N›</a:t>
            </a:fld>
            <a:endParaRPr lang="it-IT"/>
          </a:p>
        </p:txBody>
      </p:sp>
    </p:spTree>
    <p:extLst>
      <p:ext uri="{BB962C8B-B14F-4D97-AF65-F5344CB8AC3E}">
        <p14:creationId xmlns:p14="http://schemas.microsoft.com/office/powerpoint/2010/main" val="5786686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it-IT"/>
              <a:t>Fare clic per modificare stile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80FB5BD7-F7B9-9F49-81BF-0A0F89CD8C97}" type="datetimeFigureOut">
              <a:rPr lang="it-IT" smtClean="0"/>
              <a:t>18/06/2025</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745E80A5-A203-1244-9231-574C7325C1AF}" type="slidenum">
              <a:rPr lang="it-IT" smtClean="0"/>
              <a:t>‹N›</a:t>
            </a:fld>
            <a:endParaRPr lang="it-IT"/>
          </a:p>
        </p:txBody>
      </p:sp>
    </p:spTree>
    <p:extLst>
      <p:ext uri="{BB962C8B-B14F-4D97-AF65-F5344CB8AC3E}">
        <p14:creationId xmlns:p14="http://schemas.microsoft.com/office/powerpoint/2010/main" val="32355211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stile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80FB5BD7-F7B9-9F49-81BF-0A0F89CD8C97}" type="datetimeFigureOut">
              <a:rPr lang="it-IT" smtClean="0"/>
              <a:t>18/06/2025</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745E80A5-A203-1244-9231-574C7325C1AF}" type="slidenum">
              <a:rPr lang="it-IT" smtClean="0"/>
              <a:t>‹N›</a:t>
            </a:fld>
            <a:endParaRPr lang="it-IT"/>
          </a:p>
        </p:txBody>
      </p:sp>
    </p:spTree>
    <p:extLst>
      <p:ext uri="{BB962C8B-B14F-4D97-AF65-F5344CB8AC3E}">
        <p14:creationId xmlns:p14="http://schemas.microsoft.com/office/powerpoint/2010/main" val="36757382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it-IT"/>
              <a:t>Fare clic per modificare stile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629842" y="2505075"/>
            <a:ext cx="3868340"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4629150" y="2505075"/>
            <a:ext cx="3887391"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80FB5BD7-F7B9-9F49-81BF-0A0F89CD8C97}" type="datetimeFigureOut">
              <a:rPr lang="it-IT" smtClean="0"/>
              <a:t>18/06/2025</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745E80A5-A203-1244-9231-574C7325C1AF}" type="slidenum">
              <a:rPr lang="it-IT" smtClean="0"/>
              <a:t>‹N›</a:t>
            </a:fld>
            <a:endParaRPr lang="it-IT"/>
          </a:p>
        </p:txBody>
      </p:sp>
    </p:spTree>
    <p:extLst>
      <p:ext uri="{BB962C8B-B14F-4D97-AF65-F5344CB8AC3E}">
        <p14:creationId xmlns:p14="http://schemas.microsoft.com/office/powerpoint/2010/main" val="35781586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stile</a:t>
            </a:r>
            <a:endParaRPr lang="en-US" dirty="0"/>
          </a:p>
        </p:txBody>
      </p:sp>
      <p:sp>
        <p:nvSpPr>
          <p:cNvPr id="3" name="Date Placeholder 2"/>
          <p:cNvSpPr>
            <a:spLocks noGrp="1"/>
          </p:cNvSpPr>
          <p:nvPr>
            <p:ph type="dt" sz="half" idx="10"/>
          </p:nvPr>
        </p:nvSpPr>
        <p:spPr/>
        <p:txBody>
          <a:bodyPr/>
          <a:lstStyle/>
          <a:p>
            <a:fld id="{80FB5BD7-F7B9-9F49-81BF-0A0F89CD8C97}" type="datetimeFigureOut">
              <a:rPr lang="it-IT" smtClean="0"/>
              <a:t>18/06/2025</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745E80A5-A203-1244-9231-574C7325C1AF}" type="slidenum">
              <a:rPr lang="it-IT" smtClean="0"/>
              <a:t>‹N›</a:t>
            </a:fld>
            <a:endParaRPr lang="it-IT"/>
          </a:p>
        </p:txBody>
      </p:sp>
    </p:spTree>
    <p:extLst>
      <p:ext uri="{BB962C8B-B14F-4D97-AF65-F5344CB8AC3E}">
        <p14:creationId xmlns:p14="http://schemas.microsoft.com/office/powerpoint/2010/main" val="36845306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FB5BD7-F7B9-9F49-81BF-0A0F89CD8C97}" type="datetimeFigureOut">
              <a:rPr lang="it-IT" smtClean="0"/>
              <a:t>18/06/2025</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745E80A5-A203-1244-9231-574C7325C1AF}" type="slidenum">
              <a:rPr lang="it-IT" smtClean="0"/>
              <a:t>‹N›</a:t>
            </a:fld>
            <a:endParaRPr lang="it-IT"/>
          </a:p>
        </p:txBody>
      </p:sp>
    </p:spTree>
    <p:extLst>
      <p:ext uri="{BB962C8B-B14F-4D97-AF65-F5344CB8AC3E}">
        <p14:creationId xmlns:p14="http://schemas.microsoft.com/office/powerpoint/2010/main" val="12086153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it-IT"/>
              <a:t>Fare clic per modificare stile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80FB5BD7-F7B9-9F49-81BF-0A0F89CD8C97}" type="datetimeFigureOut">
              <a:rPr lang="it-IT" smtClean="0"/>
              <a:t>18/06/2025</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745E80A5-A203-1244-9231-574C7325C1AF}" type="slidenum">
              <a:rPr lang="it-IT" smtClean="0"/>
              <a:t>‹N›</a:t>
            </a:fld>
            <a:endParaRPr lang="it-IT"/>
          </a:p>
        </p:txBody>
      </p:sp>
    </p:spTree>
    <p:extLst>
      <p:ext uri="{BB962C8B-B14F-4D97-AF65-F5344CB8AC3E}">
        <p14:creationId xmlns:p14="http://schemas.microsoft.com/office/powerpoint/2010/main" val="18779513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it-IT"/>
              <a:t>Fare clic per modificare stile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Trascinare l'immagine su un segnaposto o fare clic sull'icona per aggiungerla</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80FB5BD7-F7B9-9F49-81BF-0A0F89CD8C97}" type="datetimeFigureOut">
              <a:rPr lang="it-IT" smtClean="0"/>
              <a:t>18/06/2025</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745E80A5-A203-1244-9231-574C7325C1AF}" type="slidenum">
              <a:rPr lang="it-IT" smtClean="0"/>
              <a:t>‹N›</a:t>
            </a:fld>
            <a:endParaRPr lang="it-IT"/>
          </a:p>
        </p:txBody>
      </p:sp>
    </p:spTree>
    <p:extLst>
      <p:ext uri="{BB962C8B-B14F-4D97-AF65-F5344CB8AC3E}">
        <p14:creationId xmlns:p14="http://schemas.microsoft.com/office/powerpoint/2010/main" val="22912478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stile</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80FB5BD7-F7B9-9F49-81BF-0A0F89CD8C97}" type="datetimeFigureOut">
              <a:rPr lang="it-IT" smtClean="0"/>
              <a:t>18/06/2025</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745E80A5-A203-1244-9231-574C7325C1AF}" type="slidenum">
              <a:rPr lang="it-IT" smtClean="0"/>
              <a:t>‹N›</a:t>
            </a:fld>
            <a:endParaRPr lang="it-IT"/>
          </a:p>
        </p:txBody>
      </p:sp>
    </p:spTree>
    <p:extLst>
      <p:ext uri="{BB962C8B-B14F-4D97-AF65-F5344CB8AC3E}">
        <p14:creationId xmlns:p14="http://schemas.microsoft.com/office/powerpoint/2010/main" val="20823048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Titolo e testo verticali">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it-IT"/>
              <a:t>Fare clic per modificare stile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80FB5BD7-F7B9-9F49-81BF-0A0F89CD8C97}" type="datetimeFigureOut">
              <a:rPr lang="it-IT" smtClean="0"/>
              <a:t>18/06/2025</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745E80A5-A203-1244-9231-574C7325C1AF}" type="slidenum">
              <a:rPr lang="it-IT" smtClean="0"/>
              <a:t>‹N›</a:t>
            </a:fld>
            <a:endParaRPr lang="it-IT"/>
          </a:p>
        </p:txBody>
      </p:sp>
    </p:spTree>
    <p:extLst>
      <p:ext uri="{BB962C8B-B14F-4D97-AF65-F5344CB8AC3E}">
        <p14:creationId xmlns:p14="http://schemas.microsoft.com/office/powerpoint/2010/main" val="33630029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463500" y="1562914"/>
            <a:ext cx="3117850" cy="461665"/>
          </a:xfrm>
          <a:prstGeom prst="rect">
            <a:avLst/>
          </a:prstGeom>
        </p:spPr>
        <p:txBody>
          <a:bodyPr wrap="square" lIns="0" tIns="0" rIns="0" bIns="0">
            <a:spAutoFit/>
          </a:bodyPr>
          <a:lstStyle>
            <a:lvl1pPr>
              <a:defRPr sz="2750" b="1" i="0">
                <a:solidFill>
                  <a:srgbClr val="051B3E"/>
                </a:solidFill>
                <a:latin typeface="Arial"/>
                <a:cs typeface="Arial"/>
              </a:defRPr>
            </a:lvl1pPr>
          </a:lstStyle>
          <a:p>
            <a:r>
              <a:rPr lang="it-IT" sz="3000"/>
              <a:t>TITOLO</a:t>
            </a:r>
            <a:endParaRPr/>
          </a:p>
        </p:txBody>
      </p:sp>
      <p:pic>
        <p:nvPicPr>
          <p:cNvPr id="4" name="Immagine 3"/>
          <p:cNvPicPr>
            <a:picLocks noChangeAspect="1"/>
          </p:cNvPicPr>
          <p:nvPr userDrawn="1"/>
        </p:nvPicPr>
        <p:blipFill>
          <a:blip r:embed="rId11"/>
          <a:stretch>
            <a:fillRect/>
          </a:stretch>
        </p:blipFill>
        <p:spPr>
          <a:xfrm>
            <a:off x="8153400" y="6477000"/>
            <a:ext cx="584200" cy="127000"/>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5" r:id="rId3"/>
    <p:sldLayoutId id="2147483674" r:id="rId4"/>
    <p:sldLayoutId id="2147483675" r:id="rId5"/>
    <p:sldLayoutId id="2147483670" r:id="rId6"/>
    <p:sldLayoutId id="2147483664" r:id="rId7"/>
    <p:sldLayoutId id="2147483676" r:id="rId8"/>
    <p:sldLayoutId id="2147483677" r:id="rId9"/>
  </p:sldLayoutIdLst>
  <p:txStyles>
    <p:titleStyle>
      <a:lvl1pPr>
        <a:defRPr sz="3000">
          <a:latin typeface="+mj-lt"/>
          <a:ea typeface="+mj-ea"/>
          <a:cs typeface="+mj-cs"/>
        </a:defRPr>
      </a:lvl1pPr>
    </p:titleStyle>
    <p:bodyStyle>
      <a:lvl1pPr marL="0">
        <a:defRPr sz="1900" b="0" i="0" baseline="0">
          <a:solidFill>
            <a:srgbClr val="194A71"/>
          </a:solidFill>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it-IT"/>
              <a:t>Fare clic per modificare stile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FB5BD7-F7B9-9F49-81BF-0A0F89CD8C97}" type="datetimeFigureOut">
              <a:rPr lang="it-IT" smtClean="0"/>
              <a:t>18/06/2025</a:t>
            </a:fld>
            <a:endParaRPr lang="it-IT"/>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5E80A5-A203-1244-9231-574C7325C1AF}" type="slidenum">
              <a:rPr lang="it-IT" smtClean="0"/>
              <a:t>‹N›</a:t>
            </a:fld>
            <a:endParaRPr lang="it-IT"/>
          </a:p>
        </p:txBody>
      </p:sp>
    </p:spTree>
    <p:extLst>
      <p:ext uri="{BB962C8B-B14F-4D97-AF65-F5344CB8AC3E}">
        <p14:creationId xmlns:p14="http://schemas.microsoft.com/office/powerpoint/2010/main" val="619785077"/>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4.png"/><Relationship Id="rId2" Type="http://schemas.openxmlformats.org/officeDocument/2006/relationships/diagramData" Target="../diagrams/data1.xml"/><Relationship Id="rId1" Type="http://schemas.openxmlformats.org/officeDocument/2006/relationships/slideLayout" Target="../slideLayouts/slideLayout1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9.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p:cNvSpPr>
            <a:spLocks noGrp="1"/>
          </p:cNvSpPr>
          <p:nvPr>
            <p:ph type="body" idx="1"/>
          </p:nvPr>
        </p:nvSpPr>
        <p:spPr>
          <a:xfrm>
            <a:off x="404261" y="2772075"/>
            <a:ext cx="8358739" cy="2442514"/>
          </a:xfrm>
          <a:ln w="3175"/>
        </p:spPr>
        <p:style>
          <a:lnRef idx="2">
            <a:schemeClr val="accent1"/>
          </a:lnRef>
          <a:fillRef idx="1">
            <a:schemeClr val="lt1"/>
          </a:fillRef>
          <a:effectRef idx="0">
            <a:schemeClr val="accent1"/>
          </a:effectRef>
          <a:fontRef idx="minor">
            <a:schemeClr val="dk1"/>
          </a:fontRef>
        </p:style>
        <p:txBody>
          <a:bodyPr/>
          <a:lstStyle/>
          <a:p>
            <a:pPr marL="630238" algn="l">
              <a:lnSpc>
                <a:spcPct val="200000"/>
              </a:lnSpc>
            </a:pPr>
            <a:r>
              <a:rPr lang="it-IT" sz="1800" i="1" dirty="0">
                <a:solidFill>
                  <a:schemeClr val="tx1"/>
                </a:solidFill>
                <a:effectLst/>
                <a:latin typeface="Garamond" panose="02020404030301010803" pitchFamily="18" charset="0"/>
                <a:ea typeface="Aptos" panose="020B0004020202020204" pitchFamily="34" charset="0"/>
              </a:rPr>
              <a:t>La</a:t>
            </a:r>
            <a:r>
              <a:rPr lang="it-IT" sz="1800" dirty="0">
                <a:solidFill>
                  <a:schemeClr val="tx1"/>
                </a:solidFill>
                <a:effectLst/>
                <a:latin typeface="Garamond" panose="02020404030301010803" pitchFamily="18" charset="0"/>
                <a:ea typeface="Aptos" panose="020B0004020202020204" pitchFamily="34" charset="0"/>
              </a:rPr>
              <a:t> </a:t>
            </a:r>
            <a:r>
              <a:rPr lang="it-IT" sz="1800" i="1" dirty="0">
                <a:solidFill>
                  <a:schemeClr val="tx1"/>
                </a:solidFill>
                <a:effectLst/>
                <a:latin typeface="Garamond" panose="02020404030301010803" pitchFamily="18" charset="0"/>
                <a:ea typeface="Aptos" panose="020B0004020202020204" pitchFamily="34" charset="0"/>
              </a:rPr>
              <a:t>fase </a:t>
            </a:r>
            <a:r>
              <a:rPr lang="it-IT" sz="1800" i="1" dirty="0">
                <a:solidFill>
                  <a:schemeClr val="tx1"/>
                </a:solidFill>
                <a:latin typeface="Garamond" panose="02020404030301010803" pitchFamily="18" charset="0"/>
              </a:rPr>
              <a:t>della</a:t>
            </a:r>
            <a:r>
              <a:rPr lang="it-IT" sz="1800" i="1" dirty="0">
                <a:solidFill>
                  <a:schemeClr val="tx1"/>
                </a:solidFill>
                <a:effectLst/>
                <a:latin typeface="Garamond" panose="02020404030301010803" pitchFamily="18" charset="0"/>
                <a:ea typeface="Aptos" panose="020B0004020202020204" pitchFamily="34" charset="0"/>
              </a:rPr>
              <a:t> decisione e la motivazione della sentenza di primo grado</a:t>
            </a:r>
          </a:p>
          <a:p>
            <a:pPr marL="630238" algn="l">
              <a:lnSpc>
                <a:spcPct val="200000"/>
              </a:lnSpc>
            </a:pPr>
            <a:r>
              <a:rPr lang="it-IT" sz="1800" i="1" dirty="0">
                <a:solidFill>
                  <a:schemeClr val="tx1"/>
                </a:solidFill>
                <a:latin typeface="Garamond" panose="02020404030301010803" pitchFamily="18" charset="0"/>
              </a:rPr>
              <a:t>I requisiti dell’atto di appello</a:t>
            </a:r>
          </a:p>
          <a:p>
            <a:pPr marL="630238" algn="l">
              <a:lnSpc>
                <a:spcPct val="200000"/>
              </a:lnSpc>
            </a:pPr>
            <a:r>
              <a:rPr lang="it-IT" sz="1800" i="1" dirty="0">
                <a:solidFill>
                  <a:schemeClr val="tx1"/>
                </a:solidFill>
                <a:latin typeface="Garamond" panose="02020404030301010803" pitchFamily="18" charset="0"/>
              </a:rPr>
              <a:t>Il regime delle prove in sede di appello</a:t>
            </a:r>
          </a:p>
          <a:p>
            <a:pPr marL="630238" algn="l">
              <a:lnSpc>
                <a:spcPct val="200000"/>
              </a:lnSpc>
            </a:pPr>
            <a:r>
              <a:rPr lang="it-IT" sz="1800" i="1" dirty="0">
                <a:solidFill>
                  <a:schemeClr val="tx1"/>
                </a:solidFill>
                <a:latin typeface="Garamond" panose="02020404030301010803" pitchFamily="18" charset="0"/>
              </a:rPr>
              <a:t>Cenni all’impugnazione in sede di legittimità</a:t>
            </a:r>
          </a:p>
        </p:txBody>
      </p:sp>
      <p:sp>
        <p:nvSpPr>
          <p:cNvPr id="4" name="Segnaposto testo 3"/>
          <p:cNvSpPr>
            <a:spLocks noGrp="1"/>
          </p:cNvSpPr>
          <p:nvPr>
            <p:ph type="body" idx="10"/>
          </p:nvPr>
        </p:nvSpPr>
        <p:spPr>
          <a:xfrm>
            <a:off x="488912" y="5468612"/>
            <a:ext cx="8274088" cy="289823"/>
          </a:xfrm>
        </p:spPr>
        <p:txBody>
          <a:bodyPr/>
          <a:lstStyle/>
          <a:p>
            <a:pPr algn="r"/>
            <a:r>
              <a:rPr lang="it-IT" sz="1800" b="1" spc="-85" dirty="0">
                <a:solidFill>
                  <a:srgbClr val="E00069"/>
                </a:solidFill>
                <a:latin typeface="Garamond" panose="02020404030301010803" pitchFamily="18" charset="0"/>
                <a:cs typeface="Arial"/>
              </a:rPr>
              <a:t>AVV. </a:t>
            </a:r>
            <a:r>
              <a:rPr lang="it-IT" sz="1800" b="1" spc="-10" dirty="0">
                <a:solidFill>
                  <a:srgbClr val="E00069"/>
                </a:solidFill>
                <a:latin typeface="Garamond" panose="02020404030301010803" pitchFamily="18" charset="0"/>
                <a:cs typeface="Arial"/>
              </a:rPr>
              <a:t>SILVIA DORIA</a:t>
            </a:r>
            <a:endParaRPr lang="it-IT" sz="1800" dirty="0">
              <a:latin typeface="Garamond" panose="02020404030301010803" pitchFamily="18" charset="0"/>
              <a:cs typeface="Arial"/>
            </a:endParaRPr>
          </a:p>
        </p:txBody>
      </p:sp>
      <p:sp>
        <p:nvSpPr>
          <p:cNvPr id="5" name="Segnaposto testo 4"/>
          <p:cNvSpPr>
            <a:spLocks noGrp="1"/>
          </p:cNvSpPr>
          <p:nvPr>
            <p:ph type="body" idx="11"/>
          </p:nvPr>
        </p:nvSpPr>
        <p:spPr>
          <a:xfrm>
            <a:off x="488912" y="5789213"/>
            <a:ext cx="8274088" cy="443711"/>
          </a:xfrm>
        </p:spPr>
        <p:txBody>
          <a:bodyPr/>
          <a:lstStyle/>
          <a:p>
            <a:pPr algn="r"/>
            <a:r>
              <a:rPr lang="en-US" b="1" dirty="0">
                <a:solidFill>
                  <a:srgbClr val="051B3E"/>
                </a:solidFill>
                <a:latin typeface="Garamond" panose="02020404030301010803" pitchFamily="18" charset="0"/>
                <a:cs typeface="Arial"/>
              </a:rPr>
              <a:t>Milano,</a:t>
            </a:r>
            <a:r>
              <a:rPr lang="en-US" b="1" spc="-5" dirty="0">
                <a:solidFill>
                  <a:srgbClr val="051B3E"/>
                </a:solidFill>
                <a:latin typeface="Garamond" panose="02020404030301010803" pitchFamily="18" charset="0"/>
                <a:cs typeface="Arial"/>
              </a:rPr>
              <a:t> </a:t>
            </a:r>
            <a:r>
              <a:rPr lang="en-US" b="1" spc="-5" dirty="0" err="1">
                <a:solidFill>
                  <a:srgbClr val="051B3E"/>
                </a:solidFill>
                <a:latin typeface="Garamond" panose="02020404030301010803" pitchFamily="18" charset="0"/>
                <a:cs typeface="Arial"/>
              </a:rPr>
              <a:t>giugno</a:t>
            </a:r>
            <a:r>
              <a:rPr lang="en-US" b="1" spc="-5" dirty="0">
                <a:solidFill>
                  <a:srgbClr val="051B3E"/>
                </a:solidFill>
                <a:latin typeface="Garamond" panose="02020404030301010803" pitchFamily="18" charset="0"/>
                <a:cs typeface="Arial"/>
              </a:rPr>
              <a:t> 2025</a:t>
            </a:r>
            <a:endParaRPr lang="en-US" b="1" dirty="0">
              <a:latin typeface="Garamond" panose="02020404030301010803" pitchFamily="18" charset="0"/>
              <a:cs typeface="Arial"/>
            </a:endParaRPr>
          </a:p>
          <a:p>
            <a:endParaRPr lang="it-IT" dirty="0"/>
          </a:p>
        </p:txBody>
      </p:sp>
      <p:cxnSp>
        <p:nvCxnSpPr>
          <p:cNvPr id="6" name="Connettore diritto 5">
            <a:extLst>
              <a:ext uri="{FF2B5EF4-FFF2-40B4-BE49-F238E27FC236}">
                <a16:creationId xmlns:a16="http://schemas.microsoft.com/office/drawing/2014/main" id="{3ACDBB3A-F709-9505-968B-CB2B08FB9526}"/>
              </a:ext>
            </a:extLst>
          </p:cNvPr>
          <p:cNvCxnSpPr>
            <a:cxnSpLocks/>
          </p:cNvCxnSpPr>
          <p:nvPr/>
        </p:nvCxnSpPr>
        <p:spPr>
          <a:xfrm>
            <a:off x="676032" y="3138135"/>
            <a:ext cx="0" cy="1578244"/>
          </a:xfrm>
          <a:prstGeom prst="line">
            <a:avLst/>
          </a:prstGeom>
          <a:ln>
            <a:solidFill>
              <a:srgbClr val="E72A7A"/>
            </a:solidFill>
          </a:ln>
        </p:spPr>
        <p:style>
          <a:lnRef idx="2">
            <a:schemeClr val="accent1"/>
          </a:lnRef>
          <a:fillRef idx="0">
            <a:schemeClr val="accent1"/>
          </a:fillRef>
          <a:effectRef idx="1">
            <a:schemeClr val="accent1"/>
          </a:effectRef>
          <a:fontRef idx="minor">
            <a:schemeClr val="tx1"/>
          </a:fontRef>
        </p:style>
      </p:cxnSp>
      <p:sp>
        <p:nvSpPr>
          <p:cNvPr id="9" name="Connettore 8">
            <a:extLst>
              <a:ext uri="{FF2B5EF4-FFF2-40B4-BE49-F238E27FC236}">
                <a16:creationId xmlns:a16="http://schemas.microsoft.com/office/drawing/2014/main" id="{0E92D861-437A-5519-1C7A-3E5D1E8FC766}"/>
              </a:ext>
            </a:extLst>
          </p:cNvPr>
          <p:cNvSpPr/>
          <p:nvPr/>
        </p:nvSpPr>
        <p:spPr>
          <a:xfrm>
            <a:off x="1447800" y="2671041"/>
            <a:ext cx="315683" cy="320601"/>
          </a:xfrm>
          <a:prstGeom prst="flowChartConnector">
            <a:avLst/>
          </a:prstGeom>
        </p:spPr>
        <p:txBody>
          <a:bodyPr wrap="none" lIns="0" tIns="0" rIns="0" bIns="0" rtlCol="0" anchor="ctr">
            <a:spAutoFit/>
          </a:bodyPr>
          <a:lstStyle/>
          <a:p>
            <a:pPr marL="12700" algn="ctr">
              <a:lnSpc>
                <a:spcPct val="100000"/>
              </a:lnSpc>
              <a:spcBef>
                <a:spcPts val="885"/>
              </a:spcBef>
            </a:pPr>
            <a:endParaRPr lang="it-IT" sz="1300" dirty="0">
              <a:solidFill>
                <a:srgbClr val="051B3E"/>
              </a:solidFill>
              <a:latin typeface="Arial"/>
              <a:cs typeface="Arial"/>
            </a:endParaRPr>
          </a:p>
        </p:txBody>
      </p:sp>
      <p:sp>
        <p:nvSpPr>
          <p:cNvPr id="10" name="Connettore 9">
            <a:extLst>
              <a:ext uri="{FF2B5EF4-FFF2-40B4-BE49-F238E27FC236}">
                <a16:creationId xmlns:a16="http://schemas.microsoft.com/office/drawing/2014/main" id="{E49FC179-E855-68C1-9A4D-67EC91DD5035}"/>
              </a:ext>
            </a:extLst>
          </p:cNvPr>
          <p:cNvSpPr/>
          <p:nvPr/>
        </p:nvSpPr>
        <p:spPr>
          <a:xfrm>
            <a:off x="553038" y="3015217"/>
            <a:ext cx="245988" cy="230448"/>
          </a:xfrm>
          <a:prstGeom prst="flowChartConnector">
            <a:avLst/>
          </a:prstGeom>
          <a:solidFill>
            <a:srgbClr val="E72A7A"/>
          </a:solidFill>
        </p:spPr>
        <p:style>
          <a:lnRef idx="2">
            <a:schemeClr val="accent1"/>
          </a:lnRef>
          <a:fillRef idx="1">
            <a:schemeClr val="lt1"/>
          </a:fillRef>
          <a:effectRef idx="0">
            <a:schemeClr val="accent1"/>
          </a:effectRef>
          <a:fontRef idx="minor">
            <a:schemeClr val="dk1"/>
          </a:fontRef>
        </p:style>
        <p:txBody>
          <a:bodyPr wrap="square" lIns="0" tIns="0" rIns="0" bIns="0" rtlCol="0" anchor="ctr">
            <a:spAutoFit/>
          </a:bodyPr>
          <a:lstStyle/>
          <a:p>
            <a:pPr marL="12700" algn="ctr">
              <a:lnSpc>
                <a:spcPct val="100000"/>
              </a:lnSpc>
              <a:spcBef>
                <a:spcPts val="885"/>
              </a:spcBef>
            </a:pPr>
            <a:endParaRPr lang="it-IT" sz="1300" dirty="0">
              <a:solidFill>
                <a:srgbClr val="051B3E"/>
              </a:solidFill>
              <a:latin typeface="Arial"/>
              <a:cs typeface="Arial"/>
            </a:endParaRPr>
          </a:p>
        </p:txBody>
      </p:sp>
      <p:sp>
        <p:nvSpPr>
          <p:cNvPr id="15" name="CasellaDiTesto 14">
            <a:extLst>
              <a:ext uri="{FF2B5EF4-FFF2-40B4-BE49-F238E27FC236}">
                <a16:creationId xmlns:a16="http://schemas.microsoft.com/office/drawing/2014/main" id="{8B9F3689-E308-0AE2-EB0B-A15C2068B15D}"/>
              </a:ext>
            </a:extLst>
          </p:cNvPr>
          <p:cNvSpPr txBox="1"/>
          <p:nvPr/>
        </p:nvSpPr>
        <p:spPr>
          <a:xfrm>
            <a:off x="2483479" y="2094161"/>
            <a:ext cx="4177041" cy="505267"/>
          </a:xfrm>
          <a:prstGeom prst="rect">
            <a:avLst/>
          </a:prstGeom>
        </p:spPr>
        <p:txBody>
          <a:bodyPr vert="horz" wrap="none" lIns="0" tIns="12700" rIns="0" bIns="0" rtlCol="0">
            <a:spAutoFit/>
          </a:bodyPr>
          <a:lstStyle/>
          <a:p>
            <a:pPr marL="12700" marR="5080" algn="just">
              <a:lnSpc>
                <a:spcPct val="100000"/>
              </a:lnSpc>
              <a:spcBef>
                <a:spcPts val="100"/>
              </a:spcBef>
            </a:pPr>
            <a:r>
              <a:rPr lang="it-IT" sz="3200" b="1" cap="small" spc="-20" dirty="0">
                <a:solidFill>
                  <a:srgbClr val="E00069"/>
                </a:solidFill>
                <a:latin typeface="Garamond" panose="02020404030301010803" pitchFamily="18" charset="0"/>
                <a:cs typeface="Arial"/>
              </a:rPr>
              <a:t>il giudizio di appello</a:t>
            </a:r>
          </a:p>
        </p:txBody>
      </p:sp>
      <p:sp>
        <p:nvSpPr>
          <p:cNvPr id="3" name="Connettore 2">
            <a:extLst>
              <a:ext uri="{FF2B5EF4-FFF2-40B4-BE49-F238E27FC236}">
                <a16:creationId xmlns:a16="http://schemas.microsoft.com/office/drawing/2014/main" id="{145681F9-0691-FFE0-445A-C312288AE740}"/>
              </a:ext>
            </a:extLst>
          </p:cNvPr>
          <p:cNvSpPr/>
          <p:nvPr/>
        </p:nvSpPr>
        <p:spPr>
          <a:xfrm>
            <a:off x="553038" y="3552458"/>
            <a:ext cx="245988" cy="230448"/>
          </a:xfrm>
          <a:prstGeom prst="flowChartConnector">
            <a:avLst/>
          </a:prstGeom>
          <a:solidFill>
            <a:srgbClr val="E72A7A"/>
          </a:solidFill>
        </p:spPr>
        <p:style>
          <a:lnRef idx="2">
            <a:schemeClr val="accent1"/>
          </a:lnRef>
          <a:fillRef idx="1">
            <a:schemeClr val="lt1"/>
          </a:fillRef>
          <a:effectRef idx="0">
            <a:schemeClr val="accent1"/>
          </a:effectRef>
          <a:fontRef idx="minor">
            <a:schemeClr val="dk1"/>
          </a:fontRef>
        </p:style>
        <p:txBody>
          <a:bodyPr wrap="square" lIns="0" tIns="0" rIns="0" bIns="0" rtlCol="0" anchor="ctr">
            <a:spAutoFit/>
          </a:bodyPr>
          <a:lstStyle/>
          <a:p>
            <a:pPr marL="12700" algn="ctr">
              <a:lnSpc>
                <a:spcPct val="100000"/>
              </a:lnSpc>
              <a:spcBef>
                <a:spcPts val="885"/>
              </a:spcBef>
            </a:pPr>
            <a:endParaRPr lang="it-IT" sz="1300" dirty="0">
              <a:solidFill>
                <a:srgbClr val="051B3E"/>
              </a:solidFill>
              <a:latin typeface="Arial"/>
              <a:cs typeface="Arial"/>
            </a:endParaRPr>
          </a:p>
        </p:txBody>
      </p:sp>
      <p:sp>
        <p:nvSpPr>
          <p:cNvPr id="7" name="Connettore 6">
            <a:extLst>
              <a:ext uri="{FF2B5EF4-FFF2-40B4-BE49-F238E27FC236}">
                <a16:creationId xmlns:a16="http://schemas.microsoft.com/office/drawing/2014/main" id="{83B13A56-5C09-2645-6378-9883E3794530}"/>
              </a:ext>
            </a:extLst>
          </p:cNvPr>
          <p:cNvSpPr/>
          <p:nvPr/>
        </p:nvSpPr>
        <p:spPr>
          <a:xfrm>
            <a:off x="553038" y="4104444"/>
            <a:ext cx="245988" cy="230448"/>
          </a:xfrm>
          <a:prstGeom prst="flowChartConnector">
            <a:avLst/>
          </a:prstGeom>
          <a:solidFill>
            <a:srgbClr val="E72A7A"/>
          </a:solidFill>
        </p:spPr>
        <p:style>
          <a:lnRef idx="2">
            <a:schemeClr val="accent1"/>
          </a:lnRef>
          <a:fillRef idx="1">
            <a:schemeClr val="lt1"/>
          </a:fillRef>
          <a:effectRef idx="0">
            <a:schemeClr val="accent1"/>
          </a:effectRef>
          <a:fontRef idx="minor">
            <a:schemeClr val="dk1"/>
          </a:fontRef>
        </p:style>
        <p:txBody>
          <a:bodyPr wrap="square" lIns="0" tIns="0" rIns="0" bIns="0" rtlCol="0" anchor="ctr">
            <a:spAutoFit/>
          </a:bodyPr>
          <a:lstStyle/>
          <a:p>
            <a:pPr marL="12700" algn="ctr">
              <a:lnSpc>
                <a:spcPct val="100000"/>
              </a:lnSpc>
              <a:spcBef>
                <a:spcPts val="885"/>
              </a:spcBef>
            </a:pPr>
            <a:endParaRPr lang="it-IT" sz="1300" dirty="0">
              <a:solidFill>
                <a:srgbClr val="051B3E"/>
              </a:solidFill>
              <a:latin typeface="Arial"/>
              <a:cs typeface="Arial"/>
            </a:endParaRPr>
          </a:p>
        </p:txBody>
      </p:sp>
      <p:sp>
        <p:nvSpPr>
          <p:cNvPr id="8" name="Connettore 7">
            <a:extLst>
              <a:ext uri="{FF2B5EF4-FFF2-40B4-BE49-F238E27FC236}">
                <a16:creationId xmlns:a16="http://schemas.microsoft.com/office/drawing/2014/main" id="{6BD33FFF-775B-C8BE-A9FF-58027A67BB71}"/>
              </a:ext>
            </a:extLst>
          </p:cNvPr>
          <p:cNvSpPr/>
          <p:nvPr/>
        </p:nvSpPr>
        <p:spPr>
          <a:xfrm>
            <a:off x="553038" y="4656430"/>
            <a:ext cx="245988" cy="230448"/>
          </a:xfrm>
          <a:prstGeom prst="flowChartConnector">
            <a:avLst/>
          </a:prstGeom>
          <a:solidFill>
            <a:srgbClr val="E72A7A"/>
          </a:solidFill>
        </p:spPr>
        <p:style>
          <a:lnRef idx="2">
            <a:schemeClr val="accent1"/>
          </a:lnRef>
          <a:fillRef idx="1">
            <a:schemeClr val="lt1"/>
          </a:fillRef>
          <a:effectRef idx="0">
            <a:schemeClr val="accent1"/>
          </a:effectRef>
          <a:fontRef idx="minor">
            <a:schemeClr val="dk1"/>
          </a:fontRef>
        </p:style>
        <p:txBody>
          <a:bodyPr wrap="square" lIns="0" tIns="0" rIns="0" bIns="0" rtlCol="0" anchor="ctr">
            <a:spAutoFit/>
          </a:bodyPr>
          <a:lstStyle/>
          <a:p>
            <a:pPr marL="12700" algn="ctr">
              <a:lnSpc>
                <a:spcPct val="100000"/>
              </a:lnSpc>
              <a:spcBef>
                <a:spcPts val="885"/>
              </a:spcBef>
            </a:pPr>
            <a:endParaRPr lang="it-IT" sz="1300" dirty="0">
              <a:solidFill>
                <a:srgbClr val="051B3E"/>
              </a:solidFill>
              <a:latin typeface="Arial"/>
              <a:cs typeface="Arial"/>
            </a:endParaRPr>
          </a:p>
        </p:txBody>
      </p:sp>
    </p:spTree>
    <p:extLst>
      <p:ext uri="{BB962C8B-B14F-4D97-AF65-F5344CB8AC3E}">
        <p14:creationId xmlns:p14="http://schemas.microsoft.com/office/powerpoint/2010/main" val="21303959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93800" y="264160"/>
            <a:ext cx="6756400" cy="450052"/>
          </a:xfrm>
          <a:ln w="6350"/>
        </p:spPr>
        <p:style>
          <a:lnRef idx="2">
            <a:schemeClr val="accent1"/>
          </a:lnRef>
          <a:fillRef idx="1">
            <a:schemeClr val="lt1"/>
          </a:fillRef>
          <a:effectRef idx="0">
            <a:schemeClr val="accent1"/>
          </a:effectRef>
          <a:fontRef idx="minor">
            <a:schemeClr val="dk1"/>
          </a:fontRef>
        </p:style>
        <p:txBody>
          <a:bodyPr>
            <a:noAutofit/>
          </a:bodyPr>
          <a:lstStyle/>
          <a:p>
            <a:pPr algn="ctr"/>
            <a:r>
              <a:rPr lang="it-IT" sz="2400" b="1" cap="small" dirty="0">
                <a:solidFill>
                  <a:srgbClr val="E72A7A"/>
                </a:solidFill>
                <a:latin typeface="Garamond" panose="02020404030301010803" pitchFamily="18" charset="0"/>
                <a:ea typeface="Arial" charset="0"/>
                <a:cs typeface="Arial" charset="0"/>
              </a:rPr>
              <a:t>organo competente a giudicare</a:t>
            </a:r>
          </a:p>
        </p:txBody>
      </p:sp>
      <p:sp>
        <p:nvSpPr>
          <p:cNvPr id="3" name="Segnaposto contenuto 2"/>
          <p:cNvSpPr>
            <a:spLocks noGrp="1"/>
          </p:cNvSpPr>
          <p:nvPr>
            <p:ph idx="1"/>
          </p:nvPr>
        </p:nvSpPr>
        <p:spPr>
          <a:xfrm>
            <a:off x="447472" y="808524"/>
            <a:ext cx="8287966" cy="5567817"/>
          </a:xfrm>
        </p:spPr>
        <p:txBody>
          <a:bodyPr/>
          <a:lstStyle/>
          <a:p>
            <a:pPr algn="just"/>
            <a:r>
              <a:rPr lang="it-IT" sz="1800" dirty="0">
                <a:solidFill>
                  <a:schemeClr val="tx1"/>
                </a:solidFill>
                <a:latin typeface="Garamond" panose="02020404030301010803" pitchFamily="18" charset="0"/>
                <a:ea typeface="Arial" charset="0"/>
                <a:cs typeface="Arial" panose="020B0604020202020204" pitchFamily="34" charset="0"/>
              </a:rPr>
              <a:t>Generalmente, la causa è decisa dal </a:t>
            </a:r>
            <a:r>
              <a:rPr lang="it-IT" sz="1800" b="1" u="sng" dirty="0">
                <a:solidFill>
                  <a:schemeClr val="tx1"/>
                </a:solidFill>
                <a:latin typeface="Garamond" panose="02020404030301010803" pitchFamily="18" charset="0"/>
                <a:ea typeface="Arial" charset="0"/>
                <a:cs typeface="Arial" panose="020B0604020202020204" pitchFamily="34" charset="0"/>
              </a:rPr>
              <a:t>Tribunale in composizione monocratica</a:t>
            </a:r>
            <a:r>
              <a:rPr lang="it-IT" sz="1800" dirty="0">
                <a:solidFill>
                  <a:schemeClr val="tx1"/>
                </a:solidFill>
                <a:latin typeface="Garamond" panose="02020404030301010803" pitchFamily="18" charset="0"/>
                <a:ea typeface="Arial" charset="0"/>
                <a:cs typeface="Arial" panose="020B0604020202020204" pitchFamily="34" charset="0"/>
              </a:rPr>
              <a:t>, i.e. Giudice Unico di I grado che riassume in sé le funzioni di istruttore e organo decidente (art. 50 </a:t>
            </a:r>
            <a:r>
              <a:rPr lang="it-IT" sz="1800" i="1" dirty="0">
                <a:solidFill>
                  <a:schemeClr val="tx1"/>
                </a:solidFill>
                <a:latin typeface="Garamond" panose="02020404030301010803" pitchFamily="18" charset="0"/>
                <a:ea typeface="Arial" charset="0"/>
                <a:cs typeface="Arial" panose="020B0604020202020204" pitchFamily="34" charset="0"/>
              </a:rPr>
              <a:t>ter</a:t>
            </a:r>
            <a:r>
              <a:rPr lang="it-IT" sz="1800" dirty="0">
                <a:solidFill>
                  <a:schemeClr val="tx1"/>
                </a:solidFill>
                <a:latin typeface="Garamond" panose="02020404030301010803" pitchFamily="18" charset="0"/>
                <a:ea typeface="Arial" charset="0"/>
                <a:cs typeface="Arial" panose="020B0604020202020204" pitchFamily="34" charset="0"/>
              </a:rPr>
              <a:t> c.p.c.).</a:t>
            </a:r>
          </a:p>
          <a:p>
            <a:pPr algn="just"/>
            <a:endParaRPr lang="it-IT" sz="1800" dirty="0">
              <a:latin typeface="Arial" panose="020B0604020202020204" pitchFamily="34" charset="0"/>
              <a:ea typeface="Arial" charset="0"/>
              <a:cs typeface="Arial" panose="020B0604020202020204" pitchFamily="34" charset="0"/>
            </a:endParaRPr>
          </a:p>
          <a:p>
            <a:pPr algn="just"/>
            <a:r>
              <a:rPr lang="it-IT" sz="1800" b="1" dirty="0">
                <a:solidFill>
                  <a:srgbClr val="E72A7A"/>
                </a:solidFill>
                <a:latin typeface="Garamond" panose="02020404030301010803" pitchFamily="18" charset="0"/>
                <a:ea typeface="Arial" charset="0"/>
                <a:cs typeface="Arial" panose="020B0604020202020204" pitchFamily="34" charset="0"/>
                <a:sym typeface="Wingdings" panose="05000000000000000000" pitchFamily="2" charset="2"/>
              </a:rPr>
              <a:t>Rideterminazione delle competenze con la riforma Cartabia:</a:t>
            </a:r>
          </a:p>
          <a:p>
            <a:pPr algn="just"/>
            <a:endParaRPr lang="it-IT" sz="1800" dirty="0">
              <a:latin typeface="Garamond" panose="02020404030301010803" pitchFamily="18" charset="0"/>
              <a:ea typeface="Arial" charset="0"/>
              <a:cs typeface="Arial" panose="020B0604020202020204" pitchFamily="34" charset="0"/>
            </a:endParaRPr>
          </a:p>
          <a:p>
            <a:pPr lvl="1" algn="just"/>
            <a:r>
              <a:rPr lang="it-IT" dirty="0">
                <a:solidFill>
                  <a:srgbClr val="1E2A45"/>
                </a:solidFill>
                <a:latin typeface="Garamond" panose="02020404030301010803" pitchFamily="18" charset="0"/>
                <a:ea typeface="Arial" charset="0"/>
                <a:cs typeface="Arial" panose="020B0604020202020204" pitchFamily="34" charset="0"/>
              </a:rPr>
              <a:t>è stata </a:t>
            </a:r>
            <a:r>
              <a:rPr lang="it-IT" u="sng" dirty="0">
                <a:solidFill>
                  <a:srgbClr val="1E2A45"/>
                </a:solidFill>
                <a:latin typeface="Garamond" panose="02020404030301010803" pitchFamily="18" charset="0"/>
                <a:ea typeface="Arial" charset="0"/>
                <a:cs typeface="Arial" panose="020B0604020202020204" pitchFamily="34" charset="0"/>
              </a:rPr>
              <a:t>ampliata</a:t>
            </a:r>
            <a:r>
              <a:rPr lang="it-IT" dirty="0">
                <a:solidFill>
                  <a:srgbClr val="1E2A45"/>
                </a:solidFill>
                <a:latin typeface="Garamond" panose="02020404030301010803" pitchFamily="18" charset="0"/>
                <a:ea typeface="Arial" charset="0"/>
                <a:cs typeface="Arial" panose="020B0604020202020204" pitchFamily="34" charset="0"/>
              </a:rPr>
              <a:t> la competenza del </a:t>
            </a:r>
            <a:r>
              <a:rPr lang="it-IT" b="1" u="sng" dirty="0">
                <a:solidFill>
                  <a:srgbClr val="1E2A45"/>
                </a:solidFill>
                <a:latin typeface="Garamond" panose="02020404030301010803" pitchFamily="18" charset="0"/>
                <a:ea typeface="Arial" charset="0"/>
                <a:cs typeface="Arial" panose="020B0604020202020204" pitchFamily="34" charset="0"/>
              </a:rPr>
              <a:t>Giudice di Pace </a:t>
            </a:r>
            <a:r>
              <a:rPr lang="it-IT" dirty="0">
                <a:solidFill>
                  <a:srgbClr val="1E2A45"/>
                </a:solidFill>
                <a:latin typeface="Garamond" panose="02020404030301010803" pitchFamily="18" charset="0"/>
                <a:ea typeface="Arial" charset="0"/>
                <a:cs typeface="Arial" panose="020B0604020202020204" pitchFamily="34" charset="0"/>
              </a:rPr>
              <a:t>(art. 7 c.p.c.), passando </a:t>
            </a:r>
          </a:p>
          <a:p>
            <a:pPr marL="722313" lvl="1" indent="-182563" algn="just">
              <a:buFont typeface="Arial" panose="020B0604020202020204" pitchFamily="34" charset="0"/>
              <a:buChar char="•"/>
            </a:pPr>
            <a:r>
              <a:rPr lang="it-IT" dirty="0">
                <a:solidFill>
                  <a:srgbClr val="1E2A45"/>
                </a:solidFill>
                <a:latin typeface="Garamond" panose="02020404030301010803" pitchFamily="18" charset="0"/>
                <a:ea typeface="Arial" charset="0"/>
                <a:cs typeface="Arial" panose="020B0604020202020204" pitchFamily="34" charset="0"/>
              </a:rPr>
              <a:t>da € 5.000 ad € 10.000 per le cause relative a beni mobili;</a:t>
            </a:r>
          </a:p>
          <a:p>
            <a:pPr marL="722313" lvl="1" indent="-182563" algn="just">
              <a:buFont typeface="Arial" panose="020B0604020202020204" pitchFamily="34" charset="0"/>
              <a:buChar char="•"/>
            </a:pPr>
            <a:r>
              <a:rPr lang="it-IT" dirty="0">
                <a:solidFill>
                  <a:srgbClr val="1E2A45"/>
                </a:solidFill>
                <a:latin typeface="Garamond" panose="02020404030301010803" pitchFamily="18" charset="0"/>
                <a:ea typeface="Arial" charset="0"/>
                <a:cs typeface="Arial" panose="020B0604020202020204" pitchFamily="34" charset="0"/>
              </a:rPr>
              <a:t>da € 20.000 ad € 25.000 per le cause di risarcimento del danno prodotto dalla circolazione di veicoli e natanti; e</a:t>
            </a:r>
          </a:p>
          <a:p>
            <a:pPr algn="just"/>
            <a:endParaRPr lang="it-IT" sz="1800" dirty="0">
              <a:solidFill>
                <a:srgbClr val="1E2A45"/>
              </a:solidFill>
              <a:latin typeface="Garamond" panose="02020404030301010803" pitchFamily="18" charset="0"/>
              <a:ea typeface="Arial" charset="0"/>
              <a:cs typeface="Arial" panose="020B0604020202020204" pitchFamily="34" charset="0"/>
            </a:endParaRPr>
          </a:p>
          <a:p>
            <a:pPr lvl="1" algn="just"/>
            <a:r>
              <a:rPr lang="it-IT" dirty="0">
                <a:solidFill>
                  <a:srgbClr val="1E2A45"/>
                </a:solidFill>
                <a:latin typeface="Garamond" panose="02020404030301010803" pitchFamily="18" charset="0"/>
                <a:ea typeface="Arial" charset="0"/>
                <a:cs typeface="Arial" panose="020B0604020202020204" pitchFamily="34" charset="0"/>
              </a:rPr>
              <a:t>è </a:t>
            </a:r>
            <a:r>
              <a:rPr lang="it-IT" dirty="0">
                <a:solidFill>
                  <a:srgbClr val="1E2A45"/>
                </a:solidFill>
                <a:latin typeface="Garamond" panose="02020404030301010803" pitchFamily="18" charset="0"/>
                <a:cs typeface="Arial" panose="020B0604020202020204" pitchFamily="34" charset="0"/>
              </a:rPr>
              <a:t>stata</a:t>
            </a:r>
            <a:r>
              <a:rPr lang="it-IT" dirty="0">
                <a:solidFill>
                  <a:srgbClr val="1E2A45"/>
                </a:solidFill>
                <a:latin typeface="Garamond" panose="02020404030301010803" pitchFamily="18" charset="0"/>
                <a:ea typeface="Arial" charset="0"/>
                <a:cs typeface="Arial" panose="020B0604020202020204" pitchFamily="34" charset="0"/>
              </a:rPr>
              <a:t> </a:t>
            </a:r>
            <a:r>
              <a:rPr lang="it-IT" u="sng" dirty="0">
                <a:solidFill>
                  <a:srgbClr val="1E2A45"/>
                </a:solidFill>
                <a:latin typeface="Garamond" panose="02020404030301010803" pitchFamily="18" charset="0"/>
                <a:ea typeface="Arial" charset="0"/>
                <a:cs typeface="Arial" panose="020B0604020202020204" pitchFamily="34" charset="0"/>
              </a:rPr>
              <a:t>ridotta</a:t>
            </a:r>
            <a:r>
              <a:rPr lang="it-IT" dirty="0">
                <a:solidFill>
                  <a:srgbClr val="1E2A45"/>
                </a:solidFill>
                <a:latin typeface="Garamond" panose="02020404030301010803" pitchFamily="18" charset="0"/>
                <a:ea typeface="Arial" charset="0"/>
                <a:cs typeface="Arial" panose="020B0604020202020204" pitchFamily="34" charset="0"/>
              </a:rPr>
              <a:t> la competenza del </a:t>
            </a:r>
            <a:r>
              <a:rPr lang="it-IT" b="1" u="sng" dirty="0">
                <a:solidFill>
                  <a:srgbClr val="1E2A45"/>
                </a:solidFill>
                <a:latin typeface="Garamond" panose="02020404030301010803" pitchFamily="18" charset="0"/>
                <a:ea typeface="Arial" charset="0"/>
                <a:cs typeface="Arial" panose="020B0604020202020204" pitchFamily="34" charset="0"/>
              </a:rPr>
              <a:t>Tribunale in Composizione Collegiale</a:t>
            </a:r>
            <a:r>
              <a:rPr lang="it-IT" dirty="0">
                <a:solidFill>
                  <a:srgbClr val="1E2A45"/>
                </a:solidFill>
                <a:latin typeface="Garamond" panose="02020404030301010803" pitchFamily="18" charset="0"/>
                <a:ea typeface="Arial" charset="0"/>
                <a:cs typeface="Arial" panose="020B0604020202020204" pitchFamily="34" charset="0"/>
              </a:rPr>
              <a:t> (art. 50 </a:t>
            </a:r>
            <a:r>
              <a:rPr lang="it-IT" i="1" dirty="0">
                <a:solidFill>
                  <a:srgbClr val="1E2A45"/>
                </a:solidFill>
                <a:latin typeface="Garamond" panose="02020404030301010803" pitchFamily="18" charset="0"/>
                <a:ea typeface="Arial" charset="0"/>
                <a:cs typeface="Arial" panose="020B0604020202020204" pitchFamily="34" charset="0"/>
              </a:rPr>
              <a:t>bis</a:t>
            </a:r>
            <a:r>
              <a:rPr lang="it-IT" dirty="0">
                <a:solidFill>
                  <a:srgbClr val="1E2A45"/>
                </a:solidFill>
                <a:latin typeface="Garamond" panose="02020404030301010803" pitchFamily="18" charset="0"/>
                <a:ea typeface="Arial" charset="0"/>
                <a:cs typeface="Arial" panose="020B0604020202020204" pitchFamily="34" charset="0"/>
              </a:rPr>
              <a:t> c.p.c.) alle sole ipotesi di cause: (i) in cui è obbligatorio l’intervento del PM; (ii) di opposizione / impugnazione / revocazione di cui alla L.F.; (iii) devolute alle sez. specializzate; (iv) di cui al codice del consumo. </a:t>
            </a:r>
          </a:p>
          <a:p>
            <a:pPr algn="just"/>
            <a:endParaRPr lang="it-IT" sz="1800" dirty="0">
              <a:solidFill>
                <a:srgbClr val="1E2A45"/>
              </a:solidFill>
              <a:latin typeface="Arial" panose="020B0604020202020204" pitchFamily="34" charset="0"/>
              <a:ea typeface="Arial" charset="0"/>
              <a:cs typeface="Arial" panose="020B0604020202020204" pitchFamily="34" charset="0"/>
            </a:endParaRPr>
          </a:p>
          <a:p>
            <a:pPr algn="just"/>
            <a:r>
              <a:rPr lang="it-IT" sz="1800" dirty="0">
                <a:solidFill>
                  <a:srgbClr val="1E2A45"/>
                </a:solidFill>
                <a:latin typeface="Garamond" panose="02020404030301010803" pitchFamily="18" charset="0"/>
                <a:ea typeface="Arial" charset="0"/>
                <a:cs typeface="Arial" panose="020B0604020202020204" pitchFamily="34" charset="0"/>
              </a:rPr>
              <a:t>E’ stata abrogata la competenza collegiale per (i) le impugnazioni di delibere societarie, (ii) la responsabilità degli amministratori (MA rimangono collegiali le cause rientranti nella competenza della sez. specializzata impresa), (iii) le impugnazioni di testamenti e (iv) la riduzione di legittima. </a:t>
            </a:r>
          </a:p>
          <a:p>
            <a:endParaRPr lang="it-IT" dirty="0">
              <a:latin typeface="Arial" charset="0"/>
              <a:ea typeface="Arial" charset="0"/>
              <a:cs typeface="Arial" charset="0"/>
            </a:endParaRPr>
          </a:p>
        </p:txBody>
      </p:sp>
      <p:sp>
        <p:nvSpPr>
          <p:cNvPr id="5" name="Freccia a gallone 4">
            <a:extLst>
              <a:ext uri="{FF2B5EF4-FFF2-40B4-BE49-F238E27FC236}">
                <a16:creationId xmlns:a16="http://schemas.microsoft.com/office/drawing/2014/main" id="{D1284E4F-F03B-E33A-2905-41C9FB5BAA05}"/>
              </a:ext>
            </a:extLst>
          </p:cNvPr>
          <p:cNvSpPr/>
          <p:nvPr/>
        </p:nvSpPr>
        <p:spPr>
          <a:xfrm>
            <a:off x="727323" y="2580582"/>
            <a:ext cx="186250" cy="183673"/>
          </a:xfrm>
          <a:prstGeom prst="chevron">
            <a:avLst/>
          </a:prstGeom>
          <a:solidFill>
            <a:schemeClr val="bg2"/>
          </a:solidFill>
        </p:spPr>
        <p:txBody>
          <a:bodyPr wrap="square" lIns="0" tIns="0" rIns="0" bIns="0" rtlCol="0" anchor="ctr">
            <a:spAutoFit/>
          </a:bodyPr>
          <a:lstStyle/>
          <a:p>
            <a:pPr marL="12700" algn="ctr">
              <a:lnSpc>
                <a:spcPct val="100000"/>
              </a:lnSpc>
              <a:spcBef>
                <a:spcPts val="885"/>
              </a:spcBef>
            </a:pPr>
            <a:endParaRPr lang="it-IT" sz="1300" dirty="0">
              <a:solidFill>
                <a:srgbClr val="051B3E"/>
              </a:solidFill>
              <a:latin typeface="Arial"/>
              <a:cs typeface="Arial"/>
            </a:endParaRPr>
          </a:p>
        </p:txBody>
      </p:sp>
      <p:sp>
        <p:nvSpPr>
          <p:cNvPr id="6" name="Freccia a gallone 5">
            <a:extLst>
              <a:ext uri="{FF2B5EF4-FFF2-40B4-BE49-F238E27FC236}">
                <a16:creationId xmlns:a16="http://schemas.microsoft.com/office/drawing/2014/main" id="{FB844D55-30FF-F045-D282-8BB6B250402A}"/>
              </a:ext>
            </a:extLst>
          </p:cNvPr>
          <p:cNvSpPr/>
          <p:nvPr/>
        </p:nvSpPr>
        <p:spPr>
          <a:xfrm>
            <a:off x="727323" y="3951983"/>
            <a:ext cx="186250" cy="183673"/>
          </a:xfrm>
          <a:prstGeom prst="chevron">
            <a:avLst/>
          </a:prstGeom>
          <a:solidFill>
            <a:schemeClr val="bg2"/>
          </a:solidFill>
        </p:spPr>
        <p:txBody>
          <a:bodyPr wrap="square" lIns="0" tIns="0" rIns="0" bIns="0" rtlCol="0" anchor="ctr">
            <a:spAutoFit/>
          </a:bodyPr>
          <a:lstStyle/>
          <a:p>
            <a:pPr marL="12700" algn="ctr">
              <a:lnSpc>
                <a:spcPct val="100000"/>
              </a:lnSpc>
              <a:spcBef>
                <a:spcPts val="885"/>
              </a:spcBef>
            </a:pPr>
            <a:endParaRPr lang="it-IT" sz="1300" dirty="0">
              <a:solidFill>
                <a:srgbClr val="051B3E"/>
              </a:solidFill>
              <a:latin typeface="Arial"/>
              <a:cs typeface="Arial"/>
            </a:endParaRPr>
          </a:p>
        </p:txBody>
      </p:sp>
    </p:spTree>
    <p:extLst>
      <p:ext uri="{BB962C8B-B14F-4D97-AF65-F5344CB8AC3E}">
        <p14:creationId xmlns:p14="http://schemas.microsoft.com/office/powerpoint/2010/main" val="14123849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28650" y="244837"/>
            <a:ext cx="7886700" cy="994683"/>
          </a:xfrm>
          <a:ln w="6350">
            <a:solidFill>
              <a:srgbClr val="E72A7A"/>
            </a:solidFill>
          </a:ln>
        </p:spPr>
        <p:style>
          <a:lnRef idx="2">
            <a:schemeClr val="dk1"/>
          </a:lnRef>
          <a:fillRef idx="1">
            <a:schemeClr val="lt1"/>
          </a:fillRef>
          <a:effectRef idx="0">
            <a:schemeClr val="dk1"/>
          </a:effectRef>
          <a:fontRef idx="minor">
            <a:schemeClr val="dk1"/>
          </a:fontRef>
        </p:style>
        <p:txBody>
          <a:bodyPr>
            <a:normAutofit/>
          </a:bodyPr>
          <a:lstStyle/>
          <a:p>
            <a:pPr algn="ctr"/>
            <a:r>
              <a:rPr lang="it-IT" sz="2400" b="1" cap="small" dirty="0">
                <a:solidFill>
                  <a:srgbClr val="E72A7A"/>
                </a:solidFill>
                <a:latin typeface="Garamond" panose="02020404030301010803" pitchFamily="18" charset="0"/>
                <a:ea typeface="Arial" charset="0"/>
                <a:cs typeface="Arial" charset="0"/>
              </a:rPr>
              <a:t>processo ordinario di i° grado, fase decisoria</a:t>
            </a:r>
            <a:r>
              <a:rPr lang="it-IT" sz="2400" cap="small" dirty="0">
                <a:solidFill>
                  <a:srgbClr val="E72A7A"/>
                </a:solidFill>
                <a:latin typeface="Garamond" panose="02020404030301010803" pitchFamily="18" charset="0"/>
                <a:ea typeface="Arial" charset="0"/>
                <a:cs typeface="Arial" charset="0"/>
              </a:rPr>
              <a:t> </a:t>
            </a:r>
            <a:br>
              <a:rPr lang="it-IT" sz="2400" cap="small" dirty="0">
                <a:solidFill>
                  <a:srgbClr val="E72A7A"/>
                </a:solidFill>
                <a:latin typeface="Garamond" panose="02020404030301010803" pitchFamily="18" charset="0"/>
                <a:ea typeface="Arial" charset="0"/>
                <a:cs typeface="Arial" charset="0"/>
              </a:rPr>
            </a:br>
            <a:r>
              <a:rPr lang="it-IT" sz="2400" b="1" cap="small" dirty="0">
                <a:solidFill>
                  <a:srgbClr val="E72A7A"/>
                </a:solidFill>
                <a:latin typeface="Garamond" panose="02020404030301010803" pitchFamily="18" charset="0"/>
                <a:ea typeface="Arial" charset="0"/>
                <a:cs typeface="Arial" charset="0"/>
              </a:rPr>
              <a:t> capo iii, libro ii c.p.c. </a:t>
            </a:r>
            <a:endParaRPr lang="it-IT" sz="2400" cap="small" dirty="0">
              <a:solidFill>
                <a:srgbClr val="E72A7A"/>
              </a:solidFill>
              <a:latin typeface="Garamond" panose="02020404030301010803" pitchFamily="18" charset="0"/>
              <a:ea typeface="Arial" charset="0"/>
              <a:cs typeface="Arial" charset="0"/>
            </a:endParaRPr>
          </a:p>
        </p:txBody>
      </p:sp>
      <p:graphicFrame>
        <p:nvGraphicFramePr>
          <p:cNvPr id="4" name="Segnaposto contenuto 3"/>
          <p:cNvGraphicFramePr>
            <a:graphicFrameLocks noGrp="1"/>
          </p:cNvGraphicFramePr>
          <p:nvPr>
            <p:ph idx="1"/>
            <p:extLst>
              <p:ext uri="{D42A27DB-BD31-4B8C-83A1-F6EECF244321}">
                <p14:modId xmlns:p14="http://schemas.microsoft.com/office/powerpoint/2010/main" val="384791778"/>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asellaDiTesto 5"/>
          <p:cNvSpPr txBox="1"/>
          <p:nvPr/>
        </p:nvSpPr>
        <p:spPr>
          <a:xfrm>
            <a:off x="5525168" y="3554972"/>
            <a:ext cx="1211126" cy="923330"/>
          </a:xfrm>
          <a:prstGeom prst="rect">
            <a:avLst/>
          </a:prstGeom>
          <a:noFill/>
        </p:spPr>
        <p:txBody>
          <a:bodyPr wrap="square" rtlCol="0">
            <a:spAutoFit/>
          </a:bodyPr>
          <a:lstStyle/>
          <a:p>
            <a:pPr algn="ctr"/>
            <a:r>
              <a:rPr lang="it-IT" sz="900" b="1" dirty="0">
                <a:solidFill>
                  <a:schemeClr val="bg1"/>
                </a:solidFill>
                <a:latin typeface="Garamond" panose="02020404030301010803" pitchFamily="18" charset="0"/>
                <a:ea typeface="Arial" charset="0"/>
                <a:cs typeface="Arial" charset="0"/>
              </a:rPr>
              <a:t>UDIENZA DI RIMESSIONE DELLA CAUSA AL COLLEGIO/ RIMESSIONE IN DECISIONE </a:t>
            </a:r>
          </a:p>
        </p:txBody>
      </p:sp>
      <p:sp>
        <p:nvSpPr>
          <p:cNvPr id="10" name="CasellaDiTesto 9"/>
          <p:cNvSpPr txBox="1"/>
          <p:nvPr/>
        </p:nvSpPr>
        <p:spPr>
          <a:xfrm>
            <a:off x="2266937" y="3167104"/>
            <a:ext cx="1259665" cy="369332"/>
          </a:xfrm>
          <a:prstGeom prst="rect">
            <a:avLst/>
          </a:prstGeom>
          <a:noFill/>
        </p:spPr>
        <p:txBody>
          <a:bodyPr wrap="square" rtlCol="0">
            <a:spAutoFit/>
          </a:bodyPr>
          <a:lstStyle/>
          <a:p>
            <a:pPr algn="ctr"/>
            <a:r>
              <a:rPr lang="it-IT" sz="900" b="1" dirty="0">
                <a:solidFill>
                  <a:srgbClr val="1E2A45"/>
                </a:solidFill>
                <a:latin typeface="Garamond" panose="02020404030301010803" pitchFamily="18" charset="0"/>
                <a:ea typeface="Arial" charset="0"/>
                <a:cs typeface="Arial" charset="0"/>
              </a:rPr>
              <a:t>COMPARSE CONCLUSIONALI </a:t>
            </a:r>
          </a:p>
        </p:txBody>
      </p:sp>
      <p:sp>
        <p:nvSpPr>
          <p:cNvPr id="11" name="CasellaDiTesto 10"/>
          <p:cNvSpPr txBox="1"/>
          <p:nvPr/>
        </p:nvSpPr>
        <p:spPr>
          <a:xfrm>
            <a:off x="875420" y="3097855"/>
            <a:ext cx="1119624" cy="507831"/>
          </a:xfrm>
          <a:prstGeom prst="rect">
            <a:avLst/>
          </a:prstGeom>
          <a:noFill/>
        </p:spPr>
        <p:txBody>
          <a:bodyPr wrap="square" rtlCol="0">
            <a:spAutoFit/>
          </a:bodyPr>
          <a:lstStyle/>
          <a:p>
            <a:pPr algn="ctr"/>
            <a:r>
              <a:rPr lang="it-IT" sz="900" b="1" dirty="0">
                <a:solidFill>
                  <a:srgbClr val="1E2A45"/>
                </a:solidFill>
                <a:latin typeface="Garamond" panose="02020404030301010803" pitchFamily="18" charset="0"/>
                <a:ea typeface="Arial" charset="0"/>
                <a:cs typeface="Arial" charset="0"/>
              </a:rPr>
              <a:t>NOTE SCRITTE PRECISAZIONE CONCLUSIONI </a:t>
            </a:r>
          </a:p>
        </p:txBody>
      </p:sp>
      <p:sp>
        <p:nvSpPr>
          <p:cNvPr id="13" name="CasellaDiTesto 12"/>
          <p:cNvSpPr txBox="1"/>
          <p:nvPr/>
        </p:nvSpPr>
        <p:spPr>
          <a:xfrm>
            <a:off x="3891389" y="3167104"/>
            <a:ext cx="909205" cy="369332"/>
          </a:xfrm>
          <a:prstGeom prst="rect">
            <a:avLst/>
          </a:prstGeom>
          <a:noFill/>
        </p:spPr>
        <p:txBody>
          <a:bodyPr wrap="square" rtlCol="0">
            <a:spAutoFit/>
          </a:bodyPr>
          <a:lstStyle/>
          <a:p>
            <a:pPr algn="ctr"/>
            <a:r>
              <a:rPr lang="it-IT" sz="900" b="1" dirty="0">
                <a:solidFill>
                  <a:srgbClr val="1E2A45"/>
                </a:solidFill>
                <a:latin typeface="Garamond" panose="02020404030301010803" pitchFamily="18" charset="0"/>
                <a:ea typeface="Arial" charset="0"/>
                <a:cs typeface="Arial" charset="0"/>
              </a:rPr>
              <a:t>MEMORIE DI REPLICA </a:t>
            </a:r>
          </a:p>
        </p:txBody>
      </p:sp>
      <p:sp>
        <p:nvSpPr>
          <p:cNvPr id="15" name="CasellaDiTesto 14"/>
          <p:cNvSpPr txBox="1"/>
          <p:nvPr/>
        </p:nvSpPr>
        <p:spPr>
          <a:xfrm>
            <a:off x="6902463" y="3167104"/>
            <a:ext cx="1119624" cy="369332"/>
          </a:xfrm>
          <a:prstGeom prst="rect">
            <a:avLst/>
          </a:prstGeom>
          <a:noFill/>
        </p:spPr>
        <p:txBody>
          <a:bodyPr wrap="square" rtlCol="0">
            <a:spAutoFit/>
          </a:bodyPr>
          <a:lstStyle/>
          <a:p>
            <a:pPr algn="ctr"/>
            <a:r>
              <a:rPr lang="it-IT" sz="900" b="1" dirty="0">
                <a:solidFill>
                  <a:srgbClr val="1E2A45"/>
                </a:solidFill>
                <a:latin typeface="Garamond" panose="02020404030301010803" pitchFamily="18" charset="0"/>
                <a:ea typeface="Arial" charset="0"/>
                <a:cs typeface="Arial" charset="0"/>
              </a:rPr>
              <a:t>DEPOSITO SENTENZA </a:t>
            </a:r>
          </a:p>
        </p:txBody>
      </p:sp>
      <p:pic>
        <p:nvPicPr>
          <p:cNvPr id="5" name="Immagine 4">
            <a:extLst>
              <a:ext uri="{FF2B5EF4-FFF2-40B4-BE49-F238E27FC236}">
                <a16:creationId xmlns:a16="http://schemas.microsoft.com/office/drawing/2014/main" id="{67ACB493-3A80-FC5B-6F81-3A10133A698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47635" y="6309730"/>
            <a:ext cx="933580" cy="371527"/>
          </a:xfrm>
          <a:prstGeom prst="rect">
            <a:avLst/>
          </a:prstGeom>
        </p:spPr>
      </p:pic>
    </p:spTree>
    <p:extLst>
      <p:ext uri="{BB962C8B-B14F-4D97-AF65-F5344CB8AC3E}">
        <p14:creationId xmlns:p14="http://schemas.microsoft.com/office/powerpoint/2010/main" val="18529948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12202" y="192941"/>
            <a:ext cx="6919595" cy="487779"/>
          </a:xfrm>
          <a:ln w="6350">
            <a:solidFill>
              <a:srgbClr val="E72A7A"/>
            </a:solidFill>
          </a:ln>
        </p:spPr>
        <p:txBody>
          <a:bodyPr>
            <a:normAutofit/>
          </a:bodyPr>
          <a:lstStyle/>
          <a:p>
            <a:pPr algn="ctr"/>
            <a:r>
              <a:rPr lang="it-IT" sz="2400" b="1" cap="small" dirty="0">
                <a:solidFill>
                  <a:srgbClr val="E72A7A"/>
                </a:solidFill>
                <a:latin typeface="Garamond" panose="02020404030301010803" pitchFamily="18" charset="0"/>
                <a:ea typeface="Arial" charset="0"/>
                <a:cs typeface="Arial" charset="0"/>
              </a:rPr>
              <a:t>la fase decisoria: principali novità </a:t>
            </a:r>
          </a:p>
        </p:txBody>
      </p:sp>
      <p:sp>
        <p:nvSpPr>
          <p:cNvPr id="5" name="Segnaposto contenuto 4">
            <a:extLst>
              <a:ext uri="{FF2B5EF4-FFF2-40B4-BE49-F238E27FC236}">
                <a16:creationId xmlns:a16="http://schemas.microsoft.com/office/drawing/2014/main" id="{0EA57622-3859-964B-5F7A-DB95B4236BC3}"/>
              </a:ext>
            </a:extLst>
          </p:cNvPr>
          <p:cNvSpPr>
            <a:spLocks noGrp="1"/>
          </p:cNvSpPr>
          <p:nvPr>
            <p:ph idx="1"/>
          </p:nvPr>
        </p:nvSpPr>
        <p:spPr>
          <a:xfrm>
            <a:off x="447472" y="1393519"/>
            <a:ext cx="8287966" cy="4695995"/>
          </a:xfrm>
        </p:spPr>
        <p:txBody>
          <a:bodyPr>
            <a:normAutofit/>
          </a:bodyPr>
          <a:lstStyle/>
          <a:p>
            <a:pPr marL="0" marR="0" lvl="0" indent="0" algn="just" defTabSz="914400" rtl="0" eaLnBrk="1" fontAlgn="auto" latinLnBrk="0" hangingPunct="1">
              <a:lnSpc>
                <a:spcPct val="90000"/>
              </a:lnSpc>
              <a:spcBef>
                <a:spcPts val="1000"/>
              </a:spcBef>
              <a:spcAft>
                <a:spcPts val="0"/>
              </a:spcAft>
              <a:buClrTx/>
              <a:buSzTx/>
              <a:buNone/>
              <a:tabLst/>
              <a:defRPr/>
            </a:pPr>
            <a:r>
              <a:rPr lang="it-IT" sz="1900" dirty="0">
                <a:solidFill>
                  <a:srgbClr val="1E2A45"/>
                </a:solidFill>
                <a:latin typeface="Garamond" panose="02020404030301010803" pitchFamily="18" charset="0"/>
                <a:cs typeface="Arial" panose="020B0604020202020204" pitchFamily="34" charset="0"/>
              </a:rPr>
              <a:t>Il Legislatore è intervenuto secondo i criteri di semplificazione, concentrazione e accelerazione del rito ordinario: viene fissata </a:t>
            </a:r>
            <a:r>
              <a:rPr lang="it-IT" sz="1900" b="1" u="sng" dirty="0">
                <a:solidFill>
                  <a:srgbClr val="1E2A45"/>
                </a:solidFill>
                <a:latin typeface="Garamond" panose="02020404030301010803" pitchFamily="18" charset="0"/>
                <a:cs typeface="Arial" panose="020B0604020202020204" pitchFamily="34" charset="0"/>
              </a:rPr>
              <a:t>udienza di rimessione</a:t>
            </a:r>
            <a:r>
              <a:rPr lang="it-IT" sz="1900" b="1" dirty="0">
                <a:solidFill>
                  <a:srgbClr val="1E2A45"/>
                </a:solidFill>
                <a:latin typeface="Garamond" panose="02020404030301010803" pitchFamily="18" charset="0"/>
                <a:cs typeface="Arial" panose="020B0604020202020204" pitchFamily="34" charset="0"/>
              </a:rPr>
              <a:t> </a:t>
            </a:r>
            <a:r>
              <a:rPr lang="it-IT" sz="1900" dirty="0">
                <a:solidFill>
                  <a:srgbClr val="1E2A45"/>
                </a:solidFill>
                <a:latin typeface="Garamond" panose="02020404030301010803" pitchFamily="18" charset="0"/>
                <a:cs typeface="Arial" panose="020B0604020202020204" pitchFamily="34" charset="0"/>
              </a:rPr>
              <a:t>della causa al collegio o di rimessione della causa in decisione, rispetto alla quale decorrono </a:t>
            </a:r>
            <a:r>
              <a:rPr lang="it-IT" sz="1900" b="1" u="sng" dirty="0">
                <a:solidFill>
                  <a:srgbClr val="1E2A45"/>
                </a:solidFill>
                <a:latin typeface="Garamond" panose="02020404030301010803" pitchFamily="18" charset="0"/>
                <a:cs typeface="Arial" panose="020B0604020202020204" pitchFamily="34" charset="0"/>
              </a:rPr>
              <a:t>tre termini difensivi finali ridotti e da computarsi a ritroso</a:t>
            </a:r>
            <a:r>
              <a:rPr lang="it-IT" sz="1900" dirty="0">
                <a:solidFill>
                  <a:srgbClr val="1E2A45"/>
                </a:solidFill>
                <a:latin typeface="Garamond" panose="02020404030301010803" pitchFamily="18" charset="0"/>
                <a:cs typeface="Arial" panose="020B0604020202020204" pitchFamily="34" charset="0"/>
              </a:rPr>
              <a:t> rispetto alla udienza di rimessione della causa (artt. 189, 275 e 281 </a:t>
            </a:r>
            <a:r>
              <a:rPr lang="it-IT" sz="1900" i="1" dirty="0">
                <a:solidFill>
                  <a:srgbClr val="1E2A45"/>
                </a:solidFill>
                <a:latin typeface="Garamond" panose="02020404030301010803" pitchFamily="18" charset="0"/>
                <a:cs typeface="Arial" panose="020B0604020202020204" pitchFamily="34" charset="0"/>
              </a:rPr>
              <a:t>quinquies</a:t>
            </a:r>
            <a:r>
              <a:rPr lang="it-IT" sz="1900" dirty="0">
                <a:solidFill>
                  <a:srgbClr val="1E2A45"/>
                </a:solidFill>
                <a:latin typeface="Garamond" panose="02020404030301010803" pitchFamily="18" charset="0"/>
                <a:cs typeface="Arial" panose="020B0604020202020204" pitchFamily="34" charset="0"/>
              </a:rPr>
              <a:t> c.p.c.), rispettivamente </a:t>
            </a:r>
          </a:p>
          <a:p>
            <a:pPr marL="720725" indent="-357188" algn="just">
              <a:buFont typeface="Arial" panose="020B0604020202020204" pitchFamily="34" charset="0"/>
              <a:buAutoNum type="romanLcPeriod"/>
              <a:defRPr/>
            </a:pPr>
            <a:r>
              <a:rPr lang="it-IT" sz="1900" dirty="0">
                <a:solidFill>
                  <a:srgbClr val="1E2A45"/>
                </a:solidFill>
                <a:latin typeface="Garamond" panose="02020404030301010803" pitchFamily="18" charset="0"/>
                <a:cs typeface="Arial" panose="020B0604020202020204" pitchFamily="34" charset="0"/>
              </a:rPr>
              <a:t>per il deposito delle note di precisazione delle conclusioni (60 giorni prima) </a:t>
            </a:r>
            <a:r>
              <a:rPr lang="it-IT" sz="1600" dirty="0">
                <a:solidFill>
                  <a:srgbClr val="1E2A45"/>
                </a:solidFill>
                <a:latin typeface="Garamond" panose="02020404030301010803" pitchFamily="18" charset="0"/>
                <a:cs typeface="Arial" panose="020B0604020202020204" pitchFamily="34" charset="0"/>
                <a:sym typeface="Wingdings" panose="05000000000000000000" pitchFamily="2" charset="2"/>
              </a:rPr>
              <a:t></a:t>
            </a:r>
            <a:r>
              <a:rPr lang="it-IT" sz="1900" dirty="0">
                <a:solidFill>
                  <a:srgbClr val="1E2A45"/>
                </a:solidFill>
                <a:latin typeface="Garamond" panose="02020404030301010803" pitchFamily="18" charset="0"/>
                <a:cs typeface="Arial" panose="020B0604020202020204" pitchFamily="34" charset="0"/>
                <a:sym typeface="Wingdings" panose="05000000000000000000" pitchFamily="2" charset="2"/>
              </a:rPr>
              <a:t> </a:t>
            </a:r>
            <a:r>
              <a:rPr lang="it-IT" sz="1900" b="1" u="sng" dirty="0">
                <a:solidFill>
                  <a:srgbClr val="1E2A45"/>
                </a:solidFill>
                <a:latin typeface="Garamond" panose="02020404030301010803" pitchFamily="18" charset="0"/>
                <a:cs typeface="Arial" panose="020B0604020202020204" pitchFamily="34" charset="0"/>
              </a:rPr>
              <a:t>è abrogata l’udienza di PC</a:t>
            </a:r>
            <a:r>
              <a:rPr lang="it-IT" sz="1900" dirty="0">
                <a:solidFill>
                  <a:srgbClr val="1E2A45"/>
                </a:solidFill>
                <a:latin typeface="Garamond" panose="02020404030301010803" pitchFamily="18" charset="0"/>
                <a:cs typeface="Arial" panose="020B0604020202020204" pitchFamily="34" charset="0"/>
              </a:rPr>
              <a:t> che viene sostituita dallo scambio delle note scritte;</a:t>
            </a:r>
          </a:p>
          <a:p>
            <a:pPr marL="720725" indent="-357188" algn="just">
              <a:buAutoNum type="romanLcPeriod"/>
              <a:defRPr/>
            </a:pPr>
            <a:r>
              <a:rPr lang="it-IT" sz="1900" dirty="0">
                <a:solidFill>
                  <a:srgbClr val="1E2A45"/>
                </a:solidFill>
                <a:latin typeface="Garamond" panose="02020404030301010803" pitchFamily="18" charset="0"/>
                <a:cs typeface="Arial" panose="020B0604020202020204" pitchFamily="34" charset="0"/>
              </a:rPr>
              <a:t>per il deposito delle comparse conclusionali (30 giorni prima);</a:t>
            </a:r>
          </a:p>
          <a:p>
            <a:pPr marL="720725" indent="-357188" algn="just">
              <a:buAutoNum type="romanLcPeriod"/>
              <a:defRPr/>
            </a:pPr>
            <a:r>
              <a:rPr lang="it-IT" sz="1900" dirty="0">
                <a:solidFill>
                  <a:srgbClr val="1E2A45"/>
                </a:solidFill>
                <a:latin typeface="Garamond" panose="02020404030301010803" pitchFamily="18" charset="0"/>
                <a:cs typeface="Arial" panose="020B0604020202020204" pitchFamily="34" charset="0"/>
              </a:rPr>
              <a:t>per il deposito delle memorie di replica (15 giorni prima). </a:t>
            </a:r>
          </a:p>
          <a:p>
            <a:pPr marL="206375" indent="0" algn="just">
              <a:buNone/>
              <a:defRPr/>
            </a:pPr>
            <a:endParaRPr lang="it-IT" sz="1900" dirty="0">
              <a:solidFill>
                <a:srgbClr val="1E2A45"/>
              </a:solidFill>
              <a:latin typeface="Garamond" panose="02020404030301010803" pitchFamily="18" charset="0"/>
              <a:cs typeface="Arial" panose="020B0604020202020204" pitchFamily="34" charset="0"/>
            </a:endParaRPr>
          </a:p>
          <a:p>
            <a:pPr marL="0" indent="0" algn="just">
              <a:buNone/>
              <a:defRPr/>
            </a:pPr>
            <a:r>
              <a:rPr lang="it-IT" sz="1900" dirty="0">
                <a:solidFill>
                  <a:srgbClr val="1E2A45"/>
                </a:solidFill>
                <a:latin typeface="Garamond" panose="02020404030301010803" pitchFamily="18" charset="0"/>
                <a:cs typeface="Arial" panose="020B0604020202020204" pitchFamily="34" charset="0"/>
              </a:rPr>
              <a:t>Tali termini possono essere oggetto di rinuncia ad opera delle parti e, in tal caso, il giudice può trattenere la causa immediatamente in decisione.</a:t>
            </a:r>
            <a:endParaRPr lang="it-IT" sz="2000" dirty="0">
              <a:solidFill>
                <a:srgbClr val="1E2A45"/>
              </a:solidFill>
              <a:latin typeface="Garamond" panose="02020404030301010803" pitchFamily="18" charset="0"/>
              <a:cs typeface="Arial" panose="020B0604020202020204" pitchFamily="34" charset="0"/>
            </a:endParaRPr>
          </a:p>
          <a:p>
            <a:endParaRPr lang="it-IT" dirty="0"/>
          </a:p>
        </p:txBody>
      </p:sp>
      <p:pic>
        <p:nvPicPr>
          <p:cNvPr id="3" name="Immagine 2">
            <a:extLst>
              <a:ext uri="{FF2B5EF4-FFF2-40B4-BE49-F238E27FC236}">
                <a16:creationId xmlns:a16="http://schemas.microsoft.com/office/drawing/2014/main" id="{6F898915-5822-80BC-25A8-94018D79D8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47635" y="6309730"/>
            <a:ext cx="933580" cy="371527"/>
          </a:xfrm>
          <a:prstGeom prst="rect">
            <a:avLst/>
          </a:prstGeom>
        </p:spPr>
      </p:pic>
    </p:spTree>
    <p:extLst>
      <p:ext uri="{BB962C8B-B14F-4D97-AF65-F5344CB8AC3E}">
        <p14:creationId xmlns:p14="http://schemas.microsoft.com/office/powerpoint/2010/main" val="21983692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contenuto 3">
            <a:extLst>
              <a:ext uri="{FF2B5EF4-FFF2-40B4-BE49-F238E27FC236}">
                <a16:creationId xmlns:a16="http://schemas.microsoft.com/office/drawing/2014/main" id="{75885965-C821-5177-11A1-F092DCD99BED}"/>
              </a:ext>
            </a:extLst>
          </p:cNvPr>
          <p:cNvSpPr>
            <a:spLocks noGrp="1"/>
          </p:cNvSpPr>
          <p:nvPr>
            <p:ph idx="1"/>
          </p:nvPr>
        </p:nvSpPr>
        <p:spPr>
          <a:xfrm>
            <a:off x="428016" y="1430254"/>
            <a:ext cx="8287966" cy="4007507"/>
          </a:xfrm>
        </p:spPr>
        <p:txBody>
          <a:bodyPr>
            <a:normAutofit/>
          </a:bodyPr>
          <a:lstStyle/>
          <a:p>
            <a:pPr algn="just"/>
            <a:r>
              <a:rPr lang="it-IT" dirty="0">
                <a:solidFill>
                  <a:schemeClr val="tx1"/>
                </a:solidFill>
                <a:latin typeface="Garamond" panose="02020404030301010803" pitchFamily="18" charset="0"/>
              </a:rPr>
              <a:t>Il G.I., nei casi previsti dagli artt. 187 co. 1-3 o 188 c.p.c., fissa l’udienza per la rimessione della causa al collegio e assegna termini perentori (salvo rinuncia delle parti):</a:t>
            </a:r>
          </a:p>
          <a:p>
            <a:endParaRPr lang="it-IT" dirty="0">
              <a:solidFill>
                <a:schemeClr val="tx1"/>
              </a:solidFill>
              <a:latin typeface="Garamond" panose="02020404030301010803" pitchFamily="18" charset="0"/>
            </a:endParaRPr>
          </a:p>
          <a:p>
            <a:pPr marL="457200" lvl="1" indent="0" algn="just">
              <a:buNone/>
            </a:pPr>
            <a:r>
              <a:rPr lang="it-IT" b="1" dirty="0">
                <a:solidFill>
                  <a:schemeClr val="tx1"/>
                </a:solidFill>
                <a:latin typeface="Garamond" panose="02020404030301010803" pitchFamily="18" charset="0"/>
              </a:rPr>
              <a:t>60 giorni prima dell’udienza</a:t>
            </a:r>
            <a:r>
              <a:rPr lang="it-IT" dirty="0">
                <a:solidFill>
                  <a:schemeClr val="tx1"/>
                </a:solidFill>
                <a:latin typeface="Garamond" panose="02020404030301010803" pitchFamily="18" charset="0"/>
              </a:rPr>
              <a:t>: deposito di note scritte contenenti la precisazione delle conclusioni (nei limiti degli atti introduttivi o </a:t>
            </a:r>
            <a:r>
              <a:rPr lang="it-IT" i="1" dirty="0">
                <a:solidFill>
                  <a:schemeClr val="tx1"/>
                </a:solidFill>
                <a:latin typeface="Garamond" panose="02020404030301010803" pitchFamily="18" charset="0"/>
              </a:rPr>
              <a:t>ex</a:t>
            </a:r>
            <a:r>
              <a:rPr lang="it-IT" dirty="0">
                <a:solidFill>
                  <a:schemeClr val="tx1"/>
                </a:solidFill>
                <a:latin typeface="Garamond" panose="02020404030301010803" pitchFamily="18" charset="0"/>
              </a:rPr>
              <a:t> art. 171-ter).</a:t>
            </a:r>
          </a:p>
          <a:p>
            <a:pPr marL="457200" lvl="1" indent="0">
              <a:buNone/>
            </a:pPr>
            <a:endParaRPr lang="it-IT" b="1" dirty="0">
              <a:solidFill>
                <a:schemeClr val="tx1"/>
              </a:solidFill>
              <a:latin typeface="Garamond" panose="02020404030301010803" pitchFamily="18" charset="0"/>
            </a:endParaRPr>
          </a:p>
          <a:p>
            <a:pPr marL="457200" lvl="1" indent="0" algn="just">
              <a:buNone/>
            </a:pPr>
            <a:r>
              <a:rPr lang="it-IT" b="1" dirty="0">
                <a:solidFill>
                  <a:schemeClr val="tx1"/>
                </a:solidFill>
                <a:latin typeface="Garamond" panose="02020404030301010803" pitchFamily="18" charset="0"/>
              </a:rPr>
              <a:t>30 giorni prima dell’udienza</a:t>
            </a:r>
            <a:r>
              <a:rPr lang="it-IT" dirty="0">
                <a:solidFill>
                  <a:schemeClr val="tx1"/>
                </a:solidFill>
                <a:latin typeface="Garamond" panose="02020404030301010803" pitchFamily="18" charset="0"/>
              </a:rPr>
              <a:t>: deposito delle comparse conclusionali.</a:t>
            </a:r>
          </a:p>
          <a:p>
            <a:pPr marL="457200" lvl="1" indent="0" algn="just">
              <a:buNone/>
            </a:pPr>
            <a:endParaRPr lang="it-IT" b="1" dirty="0">
              <a:solidFill>
                <a:schemeClr val="tx1"/>
              </a:solidFill>
              <a:latin typeface="Garamond" panose="02020404030301010803" pitchFamily="18" charset="0"/>
            </a:endParaRPr>
          </a:p>
          <a:p>
            <a:pPr marL="457200" lvl="1" indent="0" algn="just">
              <a:buNone/>
            </a:pPr>
            <a:r>
              <a:rPr lang="it-IT" b="1" dirty="0">
                <a:solidFill>
                  <a:schemeClr val="tx1"/>
                </a:solidFill>
                <a:latin typeface="Garamond" panose="02020404030301010803" pitchFamily="18" charset="0"/>
              </a:rPr>
              <a:t>15 giorni prima dell’udienza</a:t>
            </a:r>
            <a:r>
              <a:rPr lang="it-IT" dirty="0">
                <a:solidFill>
                  <a:schemeClr val="tx1"/>
                </a:solidFill>
                <a:latin typeface="Garamond" panose="02020404030301010803" pitchFamily="18" charset="0"/>
              </a:rPr>
              <a:t>: deposito delle memorie di replica.</a:t>
            </a:r>
          </a:p>
          <a:p>
            <a:pPr algn="just">
              <a:buFont typeface="Arial" panose="020B0604020202020204" pitchFamily="34" charset="0"/>
              <a:buChar char="•"/>
            </a:pPr>
            <a:endParaRPr lang="it-IT" dirty="0">
              <a:solidFill>
                <a:schemeClr val="tx1"/>
              </a:solidFill>
              <a:latin typeface="Garamond" panose="02020404030301010803" pitchFamily="18" charset="0"/>
            </a:endParaRPr>
          </a:p>
          <a:p>
            <a:pPr algn="just"/>
            <a:r>
              <a:rPr lang="it-IT" dirty="0">
                <a:solidFill>
                  <a:schemeClr val="tx1"/>
                </a:solidFill>
                <a:latin typeface="Garamond" panose="02020404030301010803" pitchFamily="18" charset="0"/>
              </a:rPr>
              <a:t>All’udienza fissata dal giudice, l’intera causa è rimessa al collegio, il quale procede alla decisione.</a:t>
            </a:r>
          </a:p>
        </p:txBody>
      </p:sp>
      <p:sp>
        <p:nvSpPr>
          <p:cNvPr id="3" name="object 3"/>
          <p:cNvSpPr/>
          <p:nvPr/>
        </p:nvSpPr>
        <p:spPr>
          <a:xfrm>
            <a:off x="0" y="6858000"/>
            <a:ext cx="9144000" cy="0"/>
          </a:xfrm>
          <a:custGeom>
            <a:avLst/>
            <a:gdLst/>
            <a:ahLst/>
            <a:cxnLst/>
            <a:rect l="l" t="t" r="r" b="b"/>
            <a:pathLst>
              <a:path w="9144000">
                <a:moveTo>
                  <a:pt x="0" y="0"/>
                </a:moveTo>
                <a:lnTo>
                  <a:pt x="9144000" y="0"/>
                </a:lnTo>
              </a:path>
            </a:pathLst>
          </a:custGeom>
          <a:ln w="3175">
            <a:solidFill>
              <a:srgbClr val="051B3E"/>
            </a:solidFill>
          </a:ln>
        </p:spPr>
        <p:txBody>
          <a:bodyPr wrap="square" lIns="0" tIns="0" rIns="0" bIns="0" rtlCol="0"/>
          <a:lstStyle/>
          <a:p>
            <a:endParaRPr/>
          </a:p>
        </p:txBody>
      </p:sp>
      <p:sp>
        <p:nvSpPr>
          <p:cNvPr id="7" name="Titolo 1">
            <a:extLst>
              <a:ext uri="{FF2B5EF4-FFF2-40B4-BE49-F238E27FC236}">
                <a16:creationId xmlns:a16="http://schemas.microsoft.com/office/drawing/2014/main" id="{987D02BD-A6BE-A44B-4469-B1C9422D3AB4}"/>
              </a:ext>
            </a:extLst>
          </p:cNvPr>
          <p:cNvSpPr txBox="1">
            <a:spLocks/>
          </p:cNvSpPr>
          <p:nvPr/>
        </p:nvSpPr>
        <p:spPr>
          <a:xfrm>
            <a:off x="1112202" y="201390"/>
            <a:ext cx="6919595" cy="487779"/>
          </a:xfrm>
          <a:prstGeom prst="rect">
            <a:avLst/>
          </a:prstGeom>
          <a:ln w="6350">
            <a:solidFill>
              <a:srgbClr val="E72A7A"/>
            </a:solidFill>
          </a:ln>
        </p:spPr>
        <p:txBody>
          <a:bodyPr>
            <a:normAutofit/>
          </a:bodyPr>
          <a:lstStyle>
            <a:lvl1pPr>
              <a:defRPr sz="3000">
                <a:latin typeface="+mj-lt"/>
                <a:ea typeface="+mj-ea"/>
                <a:cs typeface="+mj-cs"/>
              </a:defRPr>
            </a:lvl1pPr>
          </a:lstStyle>
          <a:p>
            <a:pPr algn="ctr">
              <a:lnSpc>
                <a:spcPct val="110000"/>
              </a:lnSpc>
            </a:pPr>
            <a:r>
              <a:rPr lang="it-IT" sz="2400" b="1" dirty="0">
                <a:solidFill>
                  <a:srgbClr val="E72A7A"/>
                </a:solidFill>
                <a:latin typeface="Garamond" panose="02020404030301010803" pitchFamily="18" charset="0"/>
              </a:rPr>
              <a:t>1. ART. 189 CPC - RIMESSIONE AL COLLEGIO</a:t>
            </a:r>
          </a:p>
        </p:txBody>
      </p:sp>
      <p:sp>
        <p:nvSpPr>
          <p:cNvPr id="2" name="Freccia a gallone 1">
            <a:extLst>
              <a:ext uri="{FF2B5EF4-FFF2-40B4-BE49-F238E27FC236}">
                <a16:creationId xmlns:a16="http://schemas.microsoft.com/office/drawing/2014/main" id="{5E6EA524-37B9-E03F-63E1-D9EE25EAEC9B}"/>
              </a:ext>
            </a:extLst>
          </p:cNvPr>
          <p:cNvSpPr/>
          <p:nvPr/>
        </p:nvSpPr>
        <p:spPr>
          <a:xfrm>
            <a:off x="693033" y="2702502"/>
            <a:ext cx="186250" cy="183673"/>
          </a:xfrm>
          <a:prstGeom prst="chevron">
            <a:avLst/>
          </a:prstGeom>
          <a:solidFill>
            <a:schemeClr val="bg2"/>
          </a:solidFill>
        </p:spPr>
        <p:txBody>
          <a:bodyPr wrap="square" lIns="0" tIns="0" rIns="0" bIns="0" rtlCol="0" anchor="ctr">
            <a:spAutoFit/>
          </a:bodyPr>
          <a:lstStyle/>
          <a:p>
            <a:pPr marL="12700" algn="ctr">
              <a:lnSpc>
                <a:spcPct val="100000"/>
              </a:lnSpc>
              <a:spcBef>
                <a:spcPts val="885"/>
              </a:spcBef>
            </a:pPr>
            <a:endParaRPr lang="it-IT" sz="1300" dirty="0">
              <a:solidFill>
                <a:srgbClr val="051B3E"/>
              </a:solidFill>
              <a:latin typeface="Arial"/>
              <a:cs typeface="Arial"/>
            </a:endParaRPr>
          </a:p>
        </p:txBody>
      </p:sp>
      <p:sp>
        <p:nvSpPr>
          <p:cNvPr id="5" name="Freccia a gallone 4">
            <a:extLst>
              <a:ext uri="{FF2B5EF4-FFF2-40B4-BE49-F238E27FC236}">
                <a16:creationId xmlns:a16="http://schemas.microsoft.com/office/drawing/2014/main" id="{ABAC0D2D-F29D-D58C-D230-B80EC2BC54EF}"/>
              </a:ext>
            </a:extLst>
          </p:cNvPr>
          <p:cNvSpPr/>
          <p:nvPr/>
        </p:nvSpPr>
        <p:spPr>
          <a:xfrm>
            <a:off x="693033" y="3563562"/>
            <a:ext cx="186250" cy="183673"/>
          </a:xfrm>
          <a:prstGeom prst="chevron">
            <a:avLst/>
          </a:prstGeom>
          <a:solidFill>
            <a:schemeClr val="bg2"/>
          </a:solidFill>
        </p:spPr>
        <p:txBody>
          <a:bodyPr wrap="square" lIns="0" tIns="0" rIns="0" bIns="0" rtlCol="0" anchor="ctr">
            <a:spAutoFit/>
          </a:bodyPr>
          <a:lstStyle/>
          <a:p>
            <a:pPr marL="12700" algn="ctr">
              <a:lnSpc>
                <a:spcPct val="100000"/>
              </a:lnSpc>
              <a:spcBef>
                <a:spcPts val="885"/>
              </a:spcBef>
            </a:pPr>
            <a:endParaRPr lang="it-IT" sz="1300" dirty="0">
              <a:solidFill>
                <a:srgbClr val="051B3E"/>
              </a:solidFill>
              <a:latin typeface="Arial"/>
              <a:cs typeface="Arial"/>
            </a:endParaRPr>
          </a:p>
        </p:txBody>
      </p:sp>
      <p:sp>
        <p:nvSpPr>
          <p:cNvPr id="6" name="Freccia a gallone 5">
            <a:extLst>
              <a:ext uri="{FF2B5EF4-FFF2-40B4-BE49-F238E27FC236}">
                <a16:creationId xmlns:a16="http://schemas.microsoft.com/office/drawing/2014/main" id="{C911516A-2F74-02FD-2B41-610E6261BCBD}"/>
              </a:ext>
            </a:extLst>
          </p:cNvPr>
          <p:cNvSpPr/>
          <p:nvPr/>
        </p:nvSpPr>
        <p:spPr>
          <a:xfrm>
            <a:off x="693033" y="4139729"/>
            <a:ext cx="186250" cy="183673"/>
          </a:xfrm>
          <a:prstGeom prst="chevron">
            <a:avLst/>
          </a:prstGeom>
          <a:solidFill>
            <a:schemeClr val="bg2"/>
          </a:solidFill>
        </p:spPr>
        <p:txBody>
          <a:bodyPr wrap="square" lIns="0" tIns="0" rIns="0" bIns="0" rtlCol="0" anchor="ctr">
            <a:spAutoFit/>
          </a:bodyPr>
          <a:lstStyle/>
          <a:p>
            <a:pPr marL="12700" algn="ctr">
              <a:lnSpc>
                <a:spcPct val="100000"/>
              </a:lnSpc>
              <a:spcBef>
                <a:spcPts val="885"/>
              </a:spcBef>
            </a:pPr>
            <a:endParaRPr lang="it-IT" sz="1300" dirty="0">
              <a:solidFill>
                <a:srgbClr val="051B3E"/>
              </a:solidFill>
              <a:latin typeface="Arial"/>
              <a:cs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contenuto 4">
            <a:extLst>
              <a:ext uri="{FF2B5EF4-FFF2-40B4-BE49-F238E27FC236}">
                <a16:creationId xmlns:a16="http://schemas.microsoft.com/office/drawing/2014/main" id="{0EA57622-3859-964B-5F7A-DB95B4236BC3}"/>
              </a:ext>
            </a:extLst>
          </p:cNvPr>
          <p:cNvSpPr>
            <a:spLocks noGrp="1"/>
          </p:cNvSpPr>
          <p:nvPr>
            <p:ph idx="1"/>
          </p:nvPr>
        </p:nvSpPr>
        <p:spPr>
          <a:xfrm>
            <a:off x="437745" y="985520"/>
            <a:ext cx="8278238" cy="5374640"/>
          </a:xfrm>
        </p:spPr>
        <p:txBody>
          <a:bodyPr>
            <a:normAutofit/>
          </a:bodyPr>
          <a:lstStyle/>
          <a:p>
            <a:pPr marL="0" marR="0" lvl="0" indent="0" algn="just" defTabSz="914400" eaLnBrk="1" fontAlgn="auto" latinLnBrk="0" hangingPunct="1">
              <a:lnSpc>
                <a:spcPct val="100000"/>
              </a:lnSpc>
              <a:spcBef>
                <a:spcPts val="0"/>
              </a:spcBef>
              <a:spcAft>
                <a:spcPts val="0"/>
              </a:spcAft>
              <a:buClrTx/>
              <a:buSzTx/>
              <a:buFontTx/>
              <a:buNone/>
              <a:tabLst/>
              <a:defRPr/>
            </a:pPr>
            <a:endParaRPr lang="it-IT" sz="1800" b="1" u="sng" kern="0" dirty="0">
              <a:solidFill>
                <a:srgbClr val="1E2A45"/>
              </a:solidFill>
              <a:latin typeface="Arial" panose="020B0604020202020204"/>
            </a:endParaRPr>
          </a:p>
          <a:p>
            <a:pPr marL="0" lvl="0" indent="0" algn="just">
              <a:lnSpc>
                <a:spcPct val="100000"/>
              </a:lnSpc>
              <a:spcBef>
                <a:spcPts val="0"/>
              </a:spcBef>
              <a:buNone/>
              <a:defRPr/>
            </a:pPr>
            <a:r>
              <a:rPr lang="it-IT" sz="1800" b="1" kern="0" cap="small" dirty="0">
                <a:solidFill>
                  <a:srgbClr val="E72A7A"/>
                </a:solidFill>
                <a:latin typeface="Garamond" panose="02020404030301010803" pitchFamily="18" charset="0"/>
              </a:rPr>
              <a:t>A) </a:t>
            </a:r>
            <a:r>
              <a:rPr lang="it-IT" sz="1800" b="1" u="sng" kern="0" cap="small" dirty="0">
                <a:solidFill>
                  <a:srgbClr val="1E2A45"/>
                </a:solidFill>
                <a:latin typeface="Garamond" panose="02020404030301010803" pitchFamily="18" charset="0"/>
              </a:rPr>
              <a:t>trattazione scritta </a:t>
            </a:r>
            <a:r>
              <a:rPr lang="it-IT" sz="1800" b="1" u="sng" kern="0" dirty="0">
                <a:solidFill>
                  <a:srgbClr val="1E2A45"/>
                </a:solidFill>
                <a:latin typeface="Garamond" panose="02020404030301010803" pitchFamily="18" charset="0"/>
              </a:rPr>
              <a:t>(1° comma)</a:t>
            </a:r>
          </a:p>
          <a:p>
            <a:pPr marL="0" lvl="0" indent="0" algn="just">
              <a:lnSpc>
                <a:spcPct val="100000"/>
              </a:lnSpc>
              <a:spcBef>
                <a:spcPts val="0"/>
              </a:spcBef>
              <a:buNone/>
              <a:defRPr/>
            </a:pPr>
            <a:r>
              <a:rPr lang="it-IT" sz="1800" kern="0" dirty="0">
                <a:solidFill>
                  <a:srgbClr val="1E2A45"/>
                </a:solidFill>
                <a:latin typeface="Garamond" panose="02020404030301010803" pitchFamily="18" charset="0"/>
              </a:rPr>
              <a:t>La sentenza deve essere depositata </a:t>
            </a:r>
            <a:r>
              <a:rPr kumimoji="0" lang="it-IT" sz="1800" b="0" u="none" strike="noStrike" kern="0" cap="none" spc="0" normalizeH="0" baseline="0" noProof="0" dirty="0">
                <a:ln>
                  <a:noFill/>
                </a:ln>
                <a:solidFill>
                  <a:srgbClr val="1E2A45"/>
                </a:solidFill>
                <a:effectLst/>
                <a:uLnTx/>
                <a:uFillTx/>
                <a:latin typeface="Garamond" panose="02020404030301010803" pitchFamily="18" charset="0"/>
              </a:rPr>
              <a:t>entro 60 giorni dall’udienza di rimessione della causa al collegio di cui all’art. 189 c.p.c.</a:t>
            </a:r>
          </a:p>
          <a:p>
            <a:pPr marL="0" marR="0" lvl="0" indent="0" algn="just"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dirty="0">
              <a:ln>
                <a:noFill/>
              </a:ln>
              <a:solidFill>
                <a:srgbClr val="1E2A45"/>
              </a:solidFill>
              <a:effectLst/>
              <a:uLnTx/>
              <a:uFillTx/>
              <a:latin typeface="Arial" panose="020B0604020202020204"/>
              <a:ea typeface="+mn-ea"/>
              <a:cs typeface="+mn-cs"/>
            </a:endParaRPr>
          </a:p>
          <a:p>
            <a:pPr marL="0" lvl="0" indent="0" algn="just">
              <a:lnSpc>
                <a:spcPct val="100000"/>
              </a:lnSpc>
              <a:spcBef>
                <a:spcPts val="0"/>
              </a:spcBef>
              <a:buNone/>
              <a:defRPr/>
            </a:pPr>
            <a:r>
              <a:rPr kumimoji="0" lang="it-IT" sz="1800" b="1" i="0" strike="noStrike" kern="0" cap="none" spc="0" normalizeH="0" baseline="0" noProof="0" dirty="0">
                <a:ln>
                  <a:noFill/>
                </a:ln>
                <a:solidFill>
                  <a:srgbClr val="E72A7A"/>
                </a:solidFill>
                <a:effectLst/>
                <a:uLnTx/>
                <a:uFillTx/>
                <a:latin typeface="Garamond" panose="02020404030301010803" pitchFamily="18" charset="0"/>
              </a:rPr>
              <a:t>B) </a:t>
            </a:r>
            <a:r>
              <a:rPr kumimoji="0" lang="it-IT" sz="1800" b="1" i="0" u="sng" strike="noStrike" kern="0" cap="small" spc="0" normalizeH="0" noProof="0" dirty="0">
                <a:ln>
                  <a:noFill/>
                </a:ln>
                <a:solidFill>
                  <a:srgbClr val="1E2A45"/>
                </a:solidFill>
                <a:effectLst/>
                <a:uLnTx/>
                <a:uFillTx/>
                <a:latin typeface="Garamond" panose="02020404030301010803" pitchFamily="18" charset="0"/>
              </a:rPr>
              <a:t>trattazione</a:t>
            </a:r>
            <a:r>
              <a:rPr kumimoji="0" lang="it-IT" sz="1800" b="1" i="0" u="sng" strike="noStrike" kern="0" cap="none" spc="0" normalizeH="0" baseline="0" noProof="0" dirty="0">
                <a:ln>
                  <a:noFill/>
                </a:ln>
                <a:solidFill>
                  <a:srgbClr val="1E2A45"/>
                </a:solidFill>
                <a:effectLst/>
                <a:uLnTx/>
                <a:uFillTx/>
                <a:latin typeface="Garamond" panose="02020404030301010803" pitchFamily="18" charset="0"/>
              </a:rPr>
              <a:t> </a:t>
            </a:r>
            <a:r>
              <a:rPr kumimoji="0" lang="it-IT" sz="1800" b="1" i="0" u="sng" strike="noStrike" kern="0" cap="small" spc="0" normalizeH="0" noProof="0" dirty="0">
                <a:ln>
                  <a:noFill/>
                </a:ln>
                <a:solidFill>
                  <a:srgbClr val="1E2A45"/>
                </a:solidFill>
                <a:effectLst/>
                <a:uLnTx/>
                <a:uFillTx/>
                <a:latin typeface="Garamond" panose="02020404030301010803" pitchFamily="18" charset="0"/>
              </a:rPr>
              <a:t>mista</a:t>
            </a:r>
            <a:r>
              <a:rPr kumimoji="0" lang="it-IT" sz="1800" b="1" i="0" u="sng" strike="noStrike" kern="0" cap="none" spc="0" normalizeH="0" baseline="0" noProof="0" dirty="0">
                <a:ln>
                  <a:noFill/>
                </a:ln>
                <a:solidFill>
                  <a:srgbClr val="1E2A45"/>
                </a:solidFill>
                <a:effectLst/>
                <a:uLnTx/>
                <a:uFillTx/>
                <a:latin typeface="Garamond" panose="02020404030301010803" pitchFamily="18" charset="0"/>
              </a:rPr>
              <a:t> (2° comma)</a:t>
            </a:r>
            <a:endParaRPr kumimoji="0" lang="it-IT" sz="1800" i="0" strike="noStrike" kern="0" cap="none" spc="0" normalizeH="0" baseline="0" noProof="0" dirty="0">
              <a:ln>
                <a:noFill/>
              </a:ln>
              <a:solidFill>
                <a:srgbClr val="1E2A45"/>
              </a:solidFill>
              <a:effectLst/>
              <a:uLnTx/>
              <a:uFillTx/>
              <a:latin typeface="Garamond" panose="02020404030301010803" pitchFamily="18" charset="0"/>
            </a:endParaRPr>
          </a:p>
          <a:p>
            <a:pPr marL="0" lvl="0" indent="0" algn="just">
              <a:lnSpc>
                <a:spcPct val="100000"/>
              </a:lnSpc>
              <a:spcBef>
                <a:spcPts val="0"/>
              </a:spcBef>
              <a:buNone/>
              <a:defRPr/>
            </a:pPr>
            <a:r>
              <a:rPr lang="it-IT" sz="1800" kern="0" dirty="0">
                <a:solidFill>
                  <a:srgbClr val="1E2A45"/>
                </a:solidFill>
                <a:latin typeface="Garamond" panose="02020404030301010803" pitchFamily="18" charset="0"/>
              </a:rPr>
              <a:t>Ciascuna delle parti, con la nota di PC, può chiedere al presidente del tribunale che la causa sia discussa oralmente dinanzi al collegio.</a:t>
            </a:r>
          </a:p>
          <a:p>
            <a:pPr marL="0" lvl="0" indent="0" algn="just">
              <a:lnSpc>
                <a:spcPct val="100000"/>
              </a:lnSpc>
              <a:spcBef>
                <a:spcPts val="0"/>
              </a:spcBef>
              <a:buNone/>
              <a:defRPr/>
            </a:pPr>
            <a:r>
              <a:rPr lang="it-IT" sz="1800" kern="0" dirty="0">
                <a:solidFill>
                  <a:srgbClr val="1E2A45"/>
                </a:solidFill>
                <a:latin typeface="Garamond" panose="02020404030301010803" pitchFamily="18" charset="0"/>
                <a:sym typeface="Wingdings" panose="05000000000000000000" pitchFamily="2" charset="2"/>
              </a:rPr>
              <a:t>	su istanza anche di una sola parte;</a:t>
            </a:r>
          </a:p>
          <a:p>
            <a:pPr marL="895350" lvl="0" indent="0" algn="just">
              <a:lnSpc>
                <a:spcPct val="100000"/>
              </a:lnSpc>
              <a:spcBef>
                <a:spcPts val="0"/>
              </a:spcBef>
              <a:buNone/>
              <a:defRPr/>
            </a:pPr>
            <a:r>
              <a:rPr lang="it-IT" sz="1800" kern="0" dirty="0">
                <a:solidFill>
                  <a:srgbClr val="1E2A45"/>
                </a:solidFill>
                <a:latin typeface="Garamond" panose="02020404030301010803" pitchFamily="18" charset="0"/>
                <a:sym typeface="Wingdings" panose="05000000000000000000" pitchFamily="2" charset="2"/>
              </a:rPr>
              <a:t>resta fermo il termine di 30 giorni per le comparse conclusionali, cui segue l’udienza di discussione orale. </a:t>
            </a:r>
            <a:endParaRPr lang="it-IT" sz="1800" kern="0" dirty="0">
              <a:solidFill>
                <a:srgbClr val="1E2A45"/>
              </a:solidFill>
              <a:latin typeface="Garamond" panose="02020404030301010803" pitchFamily="18" charset="0"/>
            </a:endParaRPr>
          </a:p>
          <a:p>
            <a:pPr marL="0" lvl="0" indent="0" algn="just">
              <a:lnSpc>
                <a:spcPct val="100000"/>
              </a:lnSpc>
              <a:spcBef>
                <a:spcPts val="0"/>
              </a:spcBef>
              <a:buNone/>
              <a:defRPr/>
            </a:pPr>
            <a:endParaRPr lang="it-IT" sz="1800" kern="0" dirty="0">
              <a:solidFill>
                <a:srgbClr val="1E2A45"/>
              </a:solidFill>
              <a:latin typeface="Garamond" panose="02020404030301010803" pitchFamily="18" charset="0"/>
            </a:endParaRPr>
          </a:p>
          <a:p>
            <a:pPr marL="0" indent="0" algn="just">
              <a:lnSpc>
                <a:spcPct val="100000"/>
              </a:lnSpc>
              <a:spcBef>
                <a:spcPts val="0"/>
              </a:spcBef>
              <a:buNone/>
              <a:defRPr/>
            </a:pPr>
            <a:r>
              <a:rPr lang="it-IT" sz="1800" b="1" kern="0" cap="small" dirty="0">
                <a:solidFill>
                  <a:srgbClr val="E72A7A"/>
                </a:solidFill>
                <a:latin typeface="Garamond" panose="02020404030301010803" pitchFamily="18" charset="0"/>
              </a:rPr>
              <a:t>C)</a:t>
            </a:r>
            <a:r>
              <a:rPr lang="it-IT" sz="1800" b="1" kern="0" cap="small" dirty="0">
                <a:solidFill>
                  <a:srgbClr val="1E2A45"/>
                </a:solidFill>
                <a:latin typeface="Garamond" panose="02020404030301010803" pitchFamily="18" charset="0"/>
              </a:rPr>
              <a:t> </a:t>
            </a:r>
            <a:r>
              <a:rPr lang="it-IT" sz="1800" b="1" u="sng" kern="0" cap="small" dirty="0">
                <a:solidFill>
                  <a:srgbClr val="1E2A45"/>
                </a:solidFill>
                <a:latin typeface="Garamond" panose="02020404030301010803" pitchFamily="18" charset="0"/>
              </a:rPr>
              <a:t>procedimento </a:t>
            </a:r>
            <a:r>
              <a:rPr lang="it-IT" sz="1800" b="1" u="sng" kern="0" dirty="0">
                <a:solidFill>
                  <a:srgbClr val="1E2A45"/>
                </a:solidFill>
                <a:latin typeface="Garamond" panose="02020404030301010803" pitchFamily="18" charset="0"/>
              </a:rPr>
              <a:t>(3° comma)</a:t>
            </a:r>
            <a:endParaRPr lang="it-IT" sz="1800" kern="0" dirty="0">
              <a:solidFill>
                <a:srgbClr val="1E2A45"/>
              </a:solidFill>
              <a:latin typeface="Garamond" panose="02020404030301010803" pitchFamily="18" charset="0"/>
            </a:endParaRPr>
          </a:p>
          <a:p>
            <a:pPr marL="0" lvl="0" indent="0" algn="just">
              <a:lnSpc>
                <a:spcPct val="100000"/>
              </a:lnSpc>
              <a:spcBef>
                <a:spcPts val="0"/>
              </a:spcBef>
              <a:buNone/>
              <a:defRPr/>
            </a:pPr>
            <a:r>
              <a:rPr lang="it-IT" sz="1800" kern="0" dirty="0">
                <a:solidFill>
                  <a:srgbClr val="1E2A45"/>
                </a:solidFill>
                <a:latin typeface="Garamond" panose="02020404030301010803" pitchFamily="18" charset="0"/>
              </a:rPr>
              <a:t>Il presidente del tribunale, accogliendo la richiesta, revoca l’udienza ex art. 189 e fissa una nuova udienza entro 60 giorni. In tale udienza:</a:t>
            </a:r>
          </a:p>
          <a:p>
            <a:pPr marL="0" lvl="0" indent="0" algn="just">
              <a:lnSpc>
                <a:spcPct val="100000"/>
              </a:lnSpc>
              <a:spcBef>
                <a:spcPts val="0"/>
              </a:spcBef>
              <a:buNone/>
              <a:defRPr/>
            </a:pPr>
            <a:r>
              <a:rPr lang="it-IT" sz="1800" kern="0" dirty="0">
                <a:solidFill>
                  <a:srgbClr val="1E2A45"/>
                </a:solidFill>
                <a:latin typeface="Garamond" panose="02020404030301010803" pitchFamily="18" charset="0"/>
              </a:rPr>
              <a:t>	il giudice istruttore espone la causa; </a:t>
            </a:r>
          </a:p>
          <a:p>
            <a:pPr marL="0" lvl="0" indent="0" algn="just">
              <a:lnSpc>
                <a:spcPct val="100000"/>
              </a:lnSpc>
              <a:spcBef>
                <a:spcPts val="0"/>
              </a:spcBef>
              <a:buNone/>
              <a:defRPr/>
            </a:pPr>
            <a:r>
              <a:rPr lang="it-IT" sz="1800" kern="0" dirty="0">
                <a:solidFill>
                  <a:srgbClr val="1E2A45"/>
                </a:solidFill>
                <a:latin typeface="Garamond" panose="02020404030301010803" pitchFamily="18" charset="0"/>
              </a:rPr>
              <a:t>	le parti discutono. </a:t>
            </a:r>
          </a:p>
          <a:p>
            <a:pPr marL="0" lvl="0" indent="0" algn="just">
              <a:lnSpc>
                <a:spcPct val="100000"/>
              </a:lnSpc>
              <a:spcBef>
                <a:spcPts val="0"/>
              </a:spcBef>
              <a:buNone/>
              <a:defRPr/>
            </a:pPr>
            <a:endParaRPr lang="it-IT" sz="1800" kern="0" dirty="0">
              <a:solidFill>
                <a:srgbClr val="1E2A45"/>
              </a:solidFill>
              <a:latin typeface="Garamond" panose="02020404030301010803" pitchFamily="18" charset="0"/>
            </a:endParaRPr>
          </a:p>
          <a:p>
            <a:pPr marL="0" lvl="0" indent="0" algn="just">
              <a:lnSpc>
                <a:spcPct val="100000"/>
              </a:lnSpc>
              <a:spcBef>
                <a:spcPts val="0"/>
              </a:spcBef>
              <a:buNone/>
              <a:defRPr/>
            </a:pPr>
            <a:r>
              <a:rPr lang="it-IT" sz="1800" kern="0" dirty="0">
                <a:solidFill>
                  <a:srgbClr val="1E2A45"/>
                </a:solidFill>
                <a:latin typeface="Garamond" panose="02020404030301010803" pitchFamily="18" charset="0"/>
              </a:rPr>
              <a:t>La sentenza viene poi depositata in cancelleria entro i successivi 60 giorni.</a:t>
            </a:r>
            <a:endParaRPr lang="it-IT" sz="1800" dirty="0">
              <a:solidFill>
                <a:srgbClr val="1E2A45"/>
              </a:solidFill>
            </a:endParaRPr>
          </a:p>
        </p:txBody>
      </p:sp>
      <p:sp>
        <p:nvSpPr>
          <p:cNvPr id="2" name="Titolo 1">
            <a:extLst>
              <a:ext uri="{FF2B5EF4-FFF2-40B4-BE49-F238E27FC236}">
                <a16:creationId xmlns:a16="http://schemas.microsoft.com/office/drawing/2014/main" id="{0DC248C4-8E9B-F4D5-7980-89E713F975EA}"/>
              </a:ext>
            </a:extLst>
          </p:cNvPr>
          <p:cNvSpPr>
            <a:spLocks noGrp="1"/>
          </p:cNvSpPr>
          <p:nvPr>
            <p:ph type="title"/>
          </p:nvPr>
        </p:nvSpPr>
        <p:spPr>
          <a:xfrm>
            <a:off x="1112202" y="201390"/>
            <a:ext cx="6919595" cy="487779"/>
          </a:xfrm>
          <a:ln w="6350">
            <a:solidFill>
              <a:srgbClr val="E72A7A"/>
            </a:solidFill>
          </a:ln>
        </p:spPr>
        <p:txBody>
          <a:bodyPr>
            <a:normAutofit/>
          </a:bodyPr>
          <a:lstStyle/>
          <a:p>
            <a:pPr marL="0" marR="0" lvl="0" indent="0" algn="ctr" defTabSz="914400" eaLnBrk="1" fontAlgn="auto" latinLnBrk="0" hangingPunct="1">
              <a:lnSpc>
                <a:spcPct val="100000"/>
              </a:lnSpc>
              <a:spcBef>
                <a:spcPts val="0"/>
              </a:spcBef>
              <a:spcAft>
                <a:spcPts val="0"/>
              </a:spcAft>
              <a:tabLst/>
              <a:defRPr/>
            </a:pPr>
            <a:r>
              <a:rPr kumimoji="0" lang="it-IT" sz="2400" b="1" i="0" strike="noStrike" kern="0" cap="none" spc="0" normalizeH="0" baseline="0" noProof="0" dirty="0">
                <a:ln>
                  <a:noFill/>
                </a:ln>
                <a:solidFill>
                  <a:srgbClr val="E72A7A"/>
                </a:solidFill>
                <a:effectLst/>
                <a:uLnTx/>
                <a:uFillTx/>
                <a:latin typeface="Garamond" panose="02020404030301010803" pitchFamily="18" charset="0"/>
              </a:rPr>
              <a:t>ART. 275 CPC - DECISIONE DEL COLLEGIO</a:t>
            </a:r>
            <a:endParaRPr lang="it-IT" sz="2400" kern="0" dirty="0">
              <a:solidFill>
                <a:srgbClr val="E72A7A"/>
              </a:solidFill>
              <a:latin typeface="Garamond" panose="02020404030301010803" pitchFamily="18" charset="0"/>
            </a:endParaRPr>
          </a:p>
        </p:txBody>
      </p:sp>
      <p:pic>
        <p:nvPicPr>
          <p:cNvPr id="6" name="Immagine 5">
            <a:extLst>
              <a:ext uri="{FF2B5EF4-FFF2-40B4-BE49-F238E27FC236}">
                <a16:creationId xmlns:a16="http://schemas.microsoft.com/office/drawing/2014/main" id="{0D350224-7593-D940-FC8C-BC3F8DBCE4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8043" y="6301933"/>
            <a:ext cx="953172" cy="379324"/>
          </a:xfrm>
          <a:prstGeom prst="rect">
            <a:avLst/>
          </a:prstGeom>
        </p:spPr>
      </p:pic>
      <p:sp>
        <p:nvSpPr>
          <p:cNvPr id="10" name="Freccia a gallone 9">
            <a:extLst>
              <a:ext uri="{FF2B5EF4-FFF2-40B4-BE49-F238E27FC236}">
                <a16:creationId xmlns:a16="http://schemas.microsoft.com/office/drawing/2014/main" id="{834FDA3A-BBCB-5C21-5C1D-072144A53F5C}"/>
              </a:ext>
            </a:extLst>
          </p:cNvPr>
          <p:cNvSpPr/>
          <p:nvPr/>
        </p:nvSpPr>
        <p:spPr>
          <a:xfrm>
            <a:off x="1144905" y="3308588"/>
            <a:ext cx="140212" cy="145177"/>
          </a:xfrm>
          <a:prstGeom prst="chevron">
            <a:avLst/>
          </a:prstGeom>
          <a:solidFill>
            <a:srgbClr val="E72A7A"/>
          </a:solidFill>
        </p:spPr>
        <p:txBody>
          <a:bodyPr wrap="square" lIns="0" tIns="0" rIns="0" bIns="0" rtlCol="0" anchor="ctr">
            <a:spAutoFit/>
          </a:bodyPr>
          <a:lstStyle/>
          <a:p>
            <a:pPr marL="12700" algn="ctr">
              <a:lnSpc>
                <a:spcPct val="100000"/>
              </a:lnSpc>
              <a:spcBef>
                <a:spcPts val="885"/>
              </a:spcBef>
            </a:pPr>
            <a:endParaRPr lang="it-IT" sz="1300" dirty="0">
              <a:solidFill>
                <a:srgbClr val="051B3E"/>
              </a:solidFill>
              <a:latin typeface="Arial"/>
              <a:cs typeface="Arial"/>
            </a:endParaRPr>
          </a:p>
        </p:txBody>
      </p:sp>
      <p:sp>
        <p:nvSpPr>
          <p:cNvPr id="11" name="Freccia a gallone 10">
            <a:extLst>
              <a:ext uri="{FF2B5EF4-FFF2-40B4-BE49-F238E27FC236}">
                <a16:creationId xmlns:a16="http://schemas.microsoft.com/office/drawing/2014/main" id="{F6654573-827A-52FE-EBCC-FDD0BF6EF828}"/>
              </a:ext>
            </a:extLst>
          </p:cNvPr>
          <p:cNvSpPr/>
          <p:nvPr/>
        </p:nvSpPr>
        <p:spPr>
          <a:xfrm>
            <a:off x="1144905" y="3581003"/>
            <a:ext cx="140212" cy="145177"/>
          </a:xfrm>
          <a:prstGeom prst="chevron">
            <a:avLst/>
          </a:prstGeom>
          <a:solidFill>
            <a:srgbClr val="E72A7A"/>
          </a:solidFill>
        </p:spPr>
        <p:txBody>
          <a:bodyPr wrap="square" lIns="0" tIns="0" rIns="0" bIns="0" rtlCol="0" anchor="ctr">
            <a:spAutoFit/>
          </a:bodyPr>
          <a:lstStyle/>
          <a:p>
            <a:pPr marL="12700" algn="ctr">
              <a:lnSpc>
                <a:spcPct val="100000"/>
              </a:lnSpc>
              <a:spcBef>
                <a:spcPts val="885"/>
              </a:spcBef>
            </a:pPr>
            <a:endParaRPr lang="it-IT" sz="1300" dirty="0">
              <a:solidFill>
                <a:srgbClr val="051B3E"/>
              </a:solidFill>
              <a:latin typeface="Arial"/>
              <a:cs typeface="Arial"/>
            </a:endParaRPr>
          </a:p>
        </p:txBody>
      </p:sp>
      <p:sp>
        <p:nvSpPr>
          <p:cNvPr id="12" name="Freccia a gallone 11">
            <a:extLst>
              <a:ext uri="{FF2B5EF4-FFF2-40B4-BE49-F238E27FC236}">
                <a16:creationId xmlns:a16="http://schemas.microsoft.com/office/drawing/2014/main" id="{F6B0872B-4BE4-CFAC-F9F1-8E07FED531F7}"/>
              </a:ext>
            </a:extLst>
          </p:cNvPr>
          <p:cNvSpPr/>
          <p:nvPr/>
        </p:nvSpPr>
        <p:spPr>
          <a:xfrm>
            <a:off x="1144905" y="5222768"/>
            <a:ext cx="140212" cy="145177"/>
          </a:xfrm>
          <a:prstGeom prst="chevron">
            <a:avLst/>
          </a:prstGeom>
          <a:solidFill>
            <a:srgbClr val="E72A7A"/>
          </a:solidFill>
        </p:spPr>
        <p:txBody>
          <a:bodyPr wrap="square" lIns="0" tIns="0" rIns="0" bIns="0" rtlCol="0" anchor="ctr">
            <a:spAutoFit/>
          </a:bodyPr>
          <a:lstStyle/>
          <a:p>
            <a:pPr marL="12700" algn="ctr">
              <a:lnSpc>
                <a:spcPct val="100000"/>
              </a:lnSpc>
              <a:spcBef>
                <a:spcPts val="885"/>
              </a:spcBef>
            </a:pPr>
            <a:endParaRPr lang="it-IT" sz="1300" dirty="0">
              <a:solidFill>
                <a:srgbClr val="051B3E"/>
              </a:solidFill>
              <a:latin typeface="Arial"/>
              <a:cs typeface="Arial"/>
            </a:endParaRPr>
          </a:p>
        </p:txBody>
      </p:sp>
      <p:sp>
        <p:nvSpPr>
          <p:cNvPr id="13" name="Freccia a gallone 12">
            <a:extLst>
              <a:ext uri="{FF2B5EF4-FFF2-40B4-BE49-F238E27FC236}">
                <a16:creationId xmlns:a16="http://schemas.microsoft.com/office/drawing/2014/main" id="{AE72D9C6-CCCB-6FF5-9AA8-46C58FE14CB7}"/>
              </a:ext>
            </a:extLst>
          </p:cNvPr>
          <p:cNvSpPr/>
          <p:nvPr/>
        </p:nvSpPr>
        <p:spPr>
          <a:xfrm>
            <a:off x="1144905" y="5495183"/>
            <a:ext cx="140212" cy="145177"/>
          </a:xfrm>
          <a:prstGeom prst="chevron">
            <a:avLst/>
          </a:prstGeom>
          <a:solidFill>
            <a:srgbClr val="E72A7A"/>
          </a:solidFill>
        </p:spPr>
        <p:txBody>
          <a:bodyPr wrap="square" lIns="0" tIns="0" rIns="0" bIns="0" rtlCol="0" anchor="ctr">
            <a:spAutoFit/>
          </a:bodyPr>
          <a:lstStyle/>
          <a:p>
            <a:pPr marL="12700" algn="ctr">
              <a:lnSpc>
                <a:spcPct val="100000"/>
              </a:lnSpc>
              <a:spcBef>
                <a:spcPts val="885"/>
              </a:spcBef>
            </a:pPr>
            <a:endParaRPr lang="it-IT" sz="1300" dirty="0">
              <a:solidFill>
                <a:srgbClr val="051B3E"/>
              </a:solidFill>
              <a:latin typeface="Arial"/>
              <a:cs typeface="Arial"/>
            </a:endParaRPr>
          </a:p>
        </p:txBody>
      </p:sp>
    </p:spTree>
    <p:extLst>
      <p:ext uri="{BB962C8B-B14F-4D97-AF65-F5344CB8AC3E}">
        <p14:creationId xmlns:p14="http://schemas.microsoft.com/office/powerpoint/2010/main" val="19106304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contenuto 4">
            <a:extLst>
              <a:ext uri="{FF2B5EF4-FFF2-40B4-BE49-F238E27FC236}">
                <a16:creationId xmlns:a16="http://schemas.microsoft.com/office/drawing/2014/main" id="{0EA57622-3859-964B-5F7A-DB95B4236BC3}"/>
              </a:ext>
            </a:extLst>
          </p:cNvPr>
          <p:cNvSpPr>
            <a:spLocks noGrp="1"/>
          </p:cNvSpPr>
          <p:nvPr>
            <p:ph idx="1"/>
          </p:nvPr>
        </p:nvSpPr>
        <p:spPr>
          <a:xfrm>
            <a:off x="437744" y="1361048"/>
            <a:ext cx="8287967" cy="5662460"/>
          </a:xfrm>
        </p:spPr>
        <p:txBody>
          <a:bodyPr>
            <a:norm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it-IT" sz="1800" b="1" strike="noStrike" kern="0" cap="none" spc="0" normalizeH="0" baseline="0" noProof="0" dirty="0">
                <a:ln>
                  <a:noFill/>
                </a:ln>
                <a:solidFill>
                  <a:srgbClr val="E72A7A"/>
                </a:solidFill>
                <a:effectLst/>
                <a:uLnTx/>
                <a:uFillTx/>
                <a:latin typeface="Garamond" panose="02020404030301010803" pitchFamily="18" charset="0"/>
              </a:rPr>
              <a:t>C) </a:t>
            </a:r>
            <a:r>
              <a:rPr kumimoji="0" lang="it-IT" sz="1800" b="1" u="sng" strike="noStrike" kern="0" cap="small" spc="0" normalizeH="0" noProof="0" dirty="0">
                <a:ln>
                  <a:noFill/>
                </a:ln>
                <a:solidFill>
                  <a:srgbClr val="1E2A45"/>
                </a:solidFill>
                <a:effectLst/>
                <a:uLnTx/>
                <a:uFillTx/>
                <a:latin typeface="Garamond" panose="02020404030301010803" pitchFamily="18" charset="0"/>
              </a:rPr>
              <a:t>trattazione orale</a:t>
            </a:r>
            <a:endParaRPr lang="it-IT" sz="1800" b="1" u="sng" kern="0" noProof="0" dirty="0">
              <a:solidFill>
                <a:srgbClr val="1E2A45"/>
              </a:solidFill>
              <a:latin typeface="Garamond" panose="02020404030301010803" pitchFamily="18" charset="0"/>
            </a:endParaRPr>
          </a:p>
          <a:p>
            <a:pPr marL="0" marR="0" lvl="0" indent="0" algn="just" defTabSz="914400" eaLnBrk="1" fontAlgn="auto" latinLnBrk="0" hangingPunct="1">
              <a:lnSpc>
                <a:spcPct val="100000"/>
              </a:lnSpc>
              <a:spcBef>
                <a:spcPts val="0"/>
              </a:spcBef>
              <a:spcAft>
                <a:spcPts val="0"/>
              </a:spcAft>
              <a:buClrTx/>
              <a:buSzTx/>
              <a:buFontTx/>
              <a:buNone/>
              <a:tabLst/>
              <a:defRPr/>
            </a:pPr>
            <a:r>
              <a:rPr kumimoji="0" lang="it-IT" sz="1800" strike="noStrike" kern="0" cap="none" spc="0" normalizeH="0" baseline="0" noProof="0" dirty="0">
                <a:ln>
                  <a:noFill/>
                </a:ln>
                <a:solidFill>
                  <a:srgbClr val="1E2A45"/>
                </a:solidFill>
                <a:effectLst/>
                <a:uLnTx/>
                <a:uFillTx/>
                <a:latin typeface="Garamond" panose="02020404030301010803" pitchFamily="18" charset="0"/>
              </a:rPr>
              <a:t>Quando il giudice istruttore ritiene opportuna la decisione orale, fissa udienza davanti al collegio e assegna alle parti due termini:</a:t>
            </a:r>
          </a:p>
          <a:p>
            <a:pPr marL="534988" marR="0" lvl="0" indent="0" algn="just" defTabSz="914400" eaLnBrk="1" fontAlgn="auto" latinLnBrk="0" hangingPunct="1">
              <a:lnSpc>
                <a:spcPct val="100000"/>
              </a:lnSpc>
              <a:spcBef>
                <a:spcPts val="0"/>
              </a:spcBef>
              <a:spcAft>
                <a:spcPts val="0"/>
              </a:spcAft>
              <a:buClrTx/>
              <a:buSzTx/>
              <a:buFontTx/>
              <a:buNone/>
              <a:tabLst/>
              <a:defRPr/>
            </a:pPr>
            <a:endParaRPr lang="it-IT" sz="1800" kern="0" dirty="0">
              <a:solidFill>
                <a:srgbClr val="1E2A45"/>
              </a:solidFill>
              <a:latin typeface="Garamond" panose="02020404030301010803" pitchFamily="18" charset="0"/>
            </a:endParaRPr>
          </a:p>
          <a:p>
            <a:pPr marL="534988" marR="0" lvl="0" indent="0" algn="just" defTabSz="914400" eaLnBrk="1" fontAlgn="auto" latinLnBrk="0" hangingPunct="1">
              <a:lnSpc>
                <a:spcPct val="100000"/>
              </a:lnSpc>
              <a:spcBef>
                <a:spcPts val="0"/>
              </a:spcBef>
              <a:spcAft>
                <a:spcPts val="0"/>
              </a:spcAft>
              <a:buClrTx/>
              <a:buSzTx/>
              <a:buFontTx/>
              <a:buNone/>
              <a:tabLst/>
              <a:defRPr/>
            </a:pPr>
            <a:r>
              <a:rPr lang="it-IT" sz="1800" kern="0" dirty="0">
                <a:solidFill>
                  <a:srgbClr val="1E2A45"/>
                </a:solidFill>
                <a:latin typeface="Garamond" panose="02020404030301010803" pitchFamily="18" charset="0"/>
              </a:rPr>
              <a:t>un termine non superiore a 30 giorni per il deposito di note per la precisazione delle conclusioni;</a:t>
            </a:r>
          </a:p>
          <a:p>
            <a:pPr marL="534988" marR="0" lvl="0" indent="0" algn="just" defTabSz="914400" eaLnBrk="1" fontAlgn="auto" latinLnBrk="0" hangingPunct="1">
              <a:lnSpc>
                <a:spcPct val="100000"/>
              </a:lnSpc>
              <a:spcBef>
                <a:spcPts val="0"/>
              </a:spcBef>
              <a:spcAft>
                <a:spcPts val="0"/>
              </a:spcAft>
              <a:buClrTx/>
              <a:buSzTx/>
              <a:buFontTx/>
              <a:buNone/>
              <a:tabLst/>
              <a:defRPr/>
            </a:pPr>
            <a:r>
              <a:rPr lang="it-IT" sz="1800" kern="0" dirty="0">
                <a:solidFill>
                  <a:srgbClr val="1E2A45"/>
                </a:solidFill>
                <a:latin typeface="Garamond" panose="02020404030301010803" pitchFamily="18" charset="0"/>
              </a:rPr>
              <a:t>u</a:t>
            </a:r>
            <a:r>
              <a:rPr kumimoji="0" lang="it-IT" sz="1800" strike="noStrike" kern="0" cap="none" spc="0" normalizeH="0" baseline="0" noProof="0" dirty="0">
                <a:ln>
                  <a:noFill/>
                </a:ln>
                <a:solidFill>
                  <a:srgbClr val="1E2A45"/>
                </a:solidFill>
                <a:effectLst/>
                <a:uLnTx/>
                <a:uFillTx/>
                <a:latin typeface="Garamond" panose="02020404030301010803" pitchFamily="18" charset="0"/>
              </a:rPr>
              <a:t>n termine </a:t>
            </a:r>
            <a:r>
              <a:rPr lang="it-IT" sz="1800" kern="0" dirty="0">
                <a:solidFill>
                  <a:srgbClr val="1E2A45"/>
                </a:solidFill>
                <a:latin typeface="Garamond" panose="02020404030301010803" pitchFamily="18" charset="0"/>
              </a:rPr>
              <a:t>non</a:t>
            </a:r>
            <a:r>
              <a:rPr kumimoji="0" lang="it-IT" sz="1800" strike="noStrike" kern="0" cap="none" spc="0" normalizeH="0" baseline="0" noProof="0" dirty="0">
                <a:ln>
                  <a:noFill/>
                </a:ln>
                <a:solidFill>
                  <a:srgbClr val="1E2A45"/>
                </a:solidFill>
                <a:effectLst/>
                <a:uLnTx/>
                <a:uFillTx/>
                <a:latin typeface="Garamond" panose="02020404030301010803" pitchFamily="18" charset="0"/>
              </a:rPr>
              <a:t> superiore a 15 giorni per il deposito di note conclusionali.</a:t>
            </a:r>
          </a:p>
          <a:p>
            <a:pPr marL="0" marR="0" lvl="0" indent="0" algn="just" defTabSz="914400" eaLnBrk="1" fontAlgn="auto" latinLnBrk="0" hangingPunct="1">
              <a:lnSpc>
                <a:spcPct val="100000"/>
              </a:lnSpc>
              <a:spcBef>
                <a:spcPts val="0"/>
              </a:spcBef>
              <a:spcAft>
                <a:spcPts val="0"/>
              </a:spcAft>
              <a:buClrTx/>
              <a:buSzTx/>
              <a:buFontTx/>
              <a:buNone/>
              <a:tabLst/>
              <a:defRPr/>
            </a:pPr>
            <a:endParaRPr kumimoji="0" lang="it-IT" sz="1800" b="0" u="none" strike="noStrike" kern="0" cap="none" spc="0" normalizeH="0" baseline="0" noProof="0" dirty="0">
              <a:ln>
                <a:noFill/>
              </a:ln>
              <a:solidFill>
                <a:srgbClr val="1E2A45"/>
              </a:solidFill>
              <a:effectLst/>
              <a:uLnTx/>
              <a:uFillTx/>
              <a:latin typeface="Garamond" panose="02020404030301010803" pitchFamily="18" charset="0"/>
            </a:endParaRPr>
          </a:p>
          <a:p>
            <a:pPr marL="0" marR="0" lvl="0" indent="0" algn="just" defTabSz="914400" eaLnBrk="1" fontAlgn="auto" latinLnBrk="0" hangingPunct="1">
              <a:lnSpc>
                <a:spcPct val="100000"/>
              </a:lnSpc>
              <a:spcBef>
                <a:spcPts val="0"/>
              </a:spcBef>
              <a:spcAft>
                <a:spcPts val="0"/>
              </a:spcAft>
              <a:buClrTx/>
              <a:buSzTx/>
              <a:buFontTx/>
              <a:buNone/>
              <a:tabLst/>
              <a:defRPr/>
            </a:pPr>
            <a:r>
              <a:rPr kumimoji="0" lang="it-IT" sz="1800" b="0" u="none" strike="noStrike" kern="0" cap="none" spc="0" normalizeH="0" baseline="0" noProof="0" dirty="0">
                <a:ln>
                  <a:noFill/>
                </a:ln>
                <a:solidFill>
                  <a:srgbClr val="1E2A45"/>
                </a:solidFill>
                <a:effectLst/>
                <a:uLnTx/>
                <a:uFillTx/>
                <a:latin typeface="Garamond" panose="02020404030301010803" pitchFamily="18" charset="0"/>
              </a:rPr>
              <a:t>All'udienza il </a:t>
            </a:r>
            <a:r>
              <a:rPr lang="it-IT" sz="1800" kern="0" dirty="0">
                <a:solidFill>
                  <a:srgbClr val="1E2A45"/>
                </a:solidFill>
                <a:latin typeface="Garamond" panose="02020404030301010803" pitchFamily="18" charset="0"/>
              </a:rPr>
              <a:t>G.I. </a:t>
            </a:r>
            <a:r>
              <a:rPr kumimoji="0" lang="it-IT" sz="1800" b="0" u="none" strike="noStrike" kern="0" cap="none" spc="0" normalizeH="0" baseline="0" noProof="0" dirty="0">
                <a:ln>
                  <a:noFill/>
                </a:ln>
                <a:solidFill>
                  <a:srgbClr val="1E2A45"/>
                </a:solidFill>
                <a:effectLst/>
                <a:uLnTx/>
                <a:uFillTx/>
                <a:latin typeface="Garamond" panose="02020404030301010803" pitchFamily="18" charset="0"/>
              </a:rPr>
              <a:t>fa la relazione orale della causa e il presidente ammette le parti alla discussione.</a:t>
            </a:r>
          </a:p>
          <a:p>
            <a:pPr marL="0" marR="0" lvl="0" indent="0" algn="just" defTabSz="914400" eaLnBrk="1" fontAlgn="auto" latinLnBrk="0" hangingPunct="1">
              <a:lnSpc>
                <a:spcPct val="100000"/>
              </a:lnSpc>
              <a:spcBef>
                <a:spcPts val="0"/>
              </a:spcBef>
              <a:spcAft>
                <a:spcPts val="0"/>
              </a:spcAft>
              <a:buClrTx/>
              <a:buSzTx/>
              <a:buFontTx/>
              <a:buNone/>
              <a:tabLst/>
              <a:defRPr/>
            </a:pPr>
            <a:endParaRPr kumimoji="0" lang="it-IT" sz="1800" b="0" i="1" u="none" strike="noStrike" kern="0" cap="none" spc="0" normalizeH="0" baseline="0" noProof="0" dirty="0">
              <a:ln>
                <a:noFill/>
              </a:ln>
              <a:solidFill>
                <a:srgbClr val="1E2A45"/>
              </a:solidFill>
              <a:effectLst/>
              <a:uLnTx/>
              <a:uFillTx/>
              <a:latin typeface="Garamond" panose="02020404030301010803" pitchFamily="18" charset="0"/>
            </a:endParaRPr>
          </a:p>
          <a:p>
            <a:pPr marL="0" marR="0" lvl="0" indent="0" algn="just" defTabSz="914400" eaLnBrk="1" fontAlgn="auto" latinLnBrk="0" hangingPunct="1">
              <a:lnSpc>
                <a:spcPct val="100000"/>
              </a:lnSpc>
              <a:spcBef>
                <a:spcPts val="0"/>
              </a:spcBef>
              <a:spcAft>
                <a:spcPts val="0"/>
              </a:spcAft>
              <a:buClrTx/>
              <a:buSzTx/>
              <a:buFontTx/>
              <a:buNone/>
              <a:tabLst/>
              <a:defRPr/>
            </a:pPr>
            <a:r>
              <a:rPr kumimoji="0" lang="it-IT" sz="1800" b="0" u="none" strike="noStrike" kern="0" cap="none" spc="0" normalizeH="0" baseline="0" noProof="0" dirty="0">
                <a:ln>
                  <a:noFill/>
                </a:ln>
                <a:solidFill>
                  <a:srgbClr val="1E2A45"/>
                </a:solidFill>
                <a:effectLst/>
                <a:uLnTx/>
                <a:uFillTx/>
                <a:latin typeface="Garamond" panose="02020404030301010803" pitchFamily="18" charset="0"/>
              </a:rPr>
              <a:t>Se non provvede ai sensi del secondo comma, il collegio deposita la sentenza nei successivi 60 giorni.</a:t>
            </a:r>
          </a:p>
          <a:p>
            <a:pPr marL="0" marR="0" lvl="0" indent="0" algn="just" defTabSz="914400" eaLnBrk="1" fontAlgn="auto" latinLnBrk="0" hangingPunct="1">
              <a:lnSpc>
                <a:spcPct val="100000"/>
              </a:lnSpc>
              <a:spcBef>
                <a:spcPts val="0"/>
              </a:spcBef>
              <a:spcAft>
                <a:spcPts val="0"/>
              </a:spcAft>
              <a:buClrTx/>
              <a:buSzTx/>
              <a:buFontTx/>
              <a:buNone/>
              <a:tabLst/>
              <a:defRPr/>
            </a:pPr>
            <a:endParaRPr kumimoji="0" lang="it-IT" sz="1800" b="0" i="1" u="none" strike="noStrike" kern="0" cap="none" spc="0" normalizeH="0" baseline="0" noProof="0" dirty="0">
              <a:ln>
                <a:noFill/>
              </a:ln>
              <a:solidFill>
                <a:srgbClr val="1E2A45"/>
              </a:solidFill>
              <a:effectLst/>
              <a:uLnTx/>
              <a:uFillTx/>
              <a:latin typeface="Garamond" panose="02020404030301010803" pitchFamily="18" charset="0"/>
            </a:endParaRPr>
          </a:p>
          <a:p>
            <a:pPr marL="538163" lvl="1" indent="0" algn="just">
              <a:lnSpc>
                <a:spcPct val="100000"/>
              </a:lnSpc>
              <a:spcBef>
                <a:spcPts val="0"/>
              </a:spcBef>
              <a:buNone/>
              <a:defRPr/>
            </a:pPr>
            <a:r>
              <a:rPr lang="it-IT" sz="1800" kern="0" dirty="0">
                <a:solidFill>
                  <a:srgbClr val="1E2A45"/>
                </a:solidFill>
                <a:latin typeface="Garamond" panose="02020404030301010803" pitchFamily="18" charset="0"/>
                <a:sym typeface="Wingdings" panose="05000000000000000000" pitchFamily="2" charset="2"/>
              </a:rPr>
              <a:t>E’ una </a:t>
            </a:r>
            <a:r>
              <a:rPr lang="it-IT" sz="1800" b="1" u="sng" kern="0" dirty="0">
                <a:solidFill>
                  <a:srgbClr val="1E2A45"/>
                </a:solidFill>
                <a:latin typeface="Garamond" panose="02020404030301010803" pitchFamily="18" charset="0"/>
                <a:sym typeface="Wingdings" panose="05000000000000000000" pitchFamily="2" charset="2"/>
              </a:rPr>
              <a:t>scelta insindacabile</a:t>
            </a:r>
            <a:r>
              <a:rPr lang="it-IT" sz="1800" kern="0" dirty="0">
                <a:solidFill>
                  <a:srgbClr val="1E2A45"/>
                </a:solidFill>
                <a:latin typeface="Garamond" panose="02020404030301010803" pitchFamily="18" charset="0"/>
                <a:sym typeface="Wingdings" panose="05000000000000000000" pitchFamily="2" charset="2"/>
              </a:rPr>
              <a:t> del G.I.;</a:t>
            </a:r>
          </a:p>
          <a:p>
            <a:pPr marL="538163" lvl="1" indent="0" algn="just" defTabSz="877888">
              <a:lnSpc>
                <a:spcPct val="100000"/>
              </a:lnSpc>
              <a:spcBef>
                <a:spcPts val="0"/>
              </a:spcBef>
              <a:buNone/>
              <a:tabLst>
                <a:tab pos="7712075" algn="l"/>
                <a:tab pos="8077200" algn="l"/>
              </a:tabLst>
              <a:defRPr/>
            </a:pPr>
            <a:r>
              <a:rPr lang="it-IT" sz="1800" kern="0" dirty="0">
                <a:solidFill>
                  <a:srgbClr val="1E2A45"/>
                </a:solidFill>
                <a:latin typeface="Garamond" panose="02020404030301010803" pitchFamily="18" charset="0"/>
                <a:sym typeface="Wingdings" panose="05000000000000000000" pitchFamily="2" charset="2"/>
              </a:rPr>
              <a:t>Viene d</a:t>
            </a:r>
            <a:r>
              <a:rPr kumimoji="0" lang="it-IT" sz="1800" b="0" u="none" strike="noStrike" kern="0" cap="none" spc="0" normalizeH="0" baseline="0" noProof="0" dirty="0" err="1">
                <a:ln>
                  <a:noFill/>
                </a:ln>
                <a:solidFill>
                  <a:srgbClr val="1E2A45"/>
                </a:solidFill>
                <a:effectLst/>
                <a:uLnTx/>
                <a:uFillTx/>
                <a:latin typeface="Garamond" panose="02020404030301010803" pitchFamily="18" charset="0"/>
                <a:sym typeface="Wingdings" panose="05000000000000000000" pitchFamily="2" charset="2"/>
              </a:rPr>
              <a:t>ato</a:t>
            </a:r>
            <a:r>
              <a:rPr kumimoji="0" lang="it-IT" sz="1800" b="0" u="none" strike="noStrike" kern="0" cap="none" spc="0" normalizeH="0" baseline="0" noProof="0" dirty="0">
                <a:ln>
                  <a:noFill/>
                </a:ln>
                <a:solidFill>
                  <a:srgbClr val="1E2A45"/>
                </a:solidFill>
                <a:effectLst/>
                <a:uLnTx/>
                <a:uFillTx/>
                <a:latin typeface="Garamond" panose="02020404030301010803" pitchFamily="18" charset="0"/>
                <a:sym typeface="Wingdings" panose="05000000000000000000" pitchFamily="2" charset="2"/>
              </a:rPr>
              <a:t> termine per le sole </a:t>
            </a:r>
            <a:r>
              <a:rPr kumimoji="0" lang="it-IT" sz="1800" b="1" u="sng" strike="noStrike" kern="0" cap="none" spc="0" normalizeH="0" baseline="0" noProof="0" dirty="0">
                <a:ln>
                  <a:noFill/>
                </a:ln>
                <a:solidFill>
                  <a:srgbClr val="1E2A45"/>
                </a:solidFill>
                <a:effectLst/>
                <a:uLnTx/>
                <a:uFillTx/>
                <a:latin typeface="Garamond" panose="02020404030301010803" pitchFamily="18" charset="0"/>
                <a:sym typeface="Wingdings" panose="05000000000000000000" pitchFamily="2" charset="2"/>
              </a:rPr>
              <a:t>pc e note conclusionali</a:t>
            </a:r>
            <a:r>
              <a:rPr kumimoji="0" lang="it-IT" sz="1800" b="0" u="none" strike="noStrike" kern="0" cap="none" spc="0" normalizeH="0" baseline="0" noProof="0" dirty="0">
                <a:ln>
                  <a:noFill/>
                </a:ln>
                <a:solidFill>
                  <a:srgbClr val="1E2A45"/>
                </a:solidFill>
                <a:effectLst/>
                <a:uLnTx/>
                <a:uFillTx/>
                <a:latin typeface="Garamond" panose="02020404030301010803" pitchFamily="18" charset="0"/>
                <a:sym typeface="Wingdings" panose="05000000000000000000" pitchFamily="2" charset="2"/>
              </a:rPr>
              <a:t>, cui segue l’udienza di discussione orale e lettura del dispositivo</a:t>
            </a:r>
            <a:r>
              <a:rPr lang="it-IT" sz="1800" kern="0" dirty="0">
                <a:solidFill>
                  <a:srgbClr val="1E2A45"/>
                </a:solidFill>
                <a:latin typeface="Garamond" panose="02020404030301010803" pitchFamily="18" charset="0"/>
                <a:sym typeface="Wingdings" panose="05000000000000000000" pitchFamily="2" charset="2"/>
              </a:rPr>
              <a:t>;</a:t>
            </a:r>
            <a:endParaRPr kumimoji="0" lang="it-IT" sz="1800" b="0" u="none" strike="noStrike" kern="0" cap="none" spc="0" normalizeH="0" baseline="0" noProof="0" dirty="0">
              <a:ln>
                <a:noFill/>
              </a:ln>
              <a:solidFill>
                <a:srgbClr val="1E2A45"/>
              </a:solidFill>
              <a:effectLst/>
              <a:uLnTx/>
              <a:uFillTx/>
              <a:latin typeface="Garamond" panose="02020404030301010803" pitchFamily="18" charset="0"/>
              <a:sym typeface="Wingdings" panose="05000000000000000000" pitchFamily="2" charset="2"/>
            </a:endParaRPr>
          </a:p>
          <a:p>
            <a:pPr marL="538163" lvl="1" indent="0" algn="just">
              <a:lnSpc>
                <a:spcPct val="100000"/>
              </a:lnSpc>
              <a:spcBef>
                <a:spcPts val="0"/>
              </a:spcBef>
              <a:buNone/>
              <a:defRPr/>
            </a:pPr>
            <a:r>
              <a:rPr lang="it-IT" sz="1800" u="sng" kern="0" dirty="0">
                <a:solidFill>
                  <a:srgbClr val="1E2A45"/>
                </a:solidFill>
                <a:latin typeface="Garamond" panose="02020404030301010803" pitchFamily="18" charset="0"/>
                <a:sym typeface="Wingdings" panose="05000000000000000000" pitchFamily="2" charset="2"/>
              </a:rPr>
              <a:t>Novità</a:t>
            </a:r>
            <a:r>
              <a:rPr lang="it-IT" sz="1800" kern="0" dirty="0">
                <a:solidFill>
                  <a:srgbClr val="1E2A45"/>
                </a:solidFill>
                <a:latin typeface="Garamond" panose="02020404030301010803" pitchFamily="18" charset="0"/>
                <a:sym typeface="Wingdings" panose="05000000000000000000" pitchFamily="2" charset="2"/>
              </a:rPr>
              <a:t>: ora la decisione con trattazione orale è ammessa anche davanti al </a:t>
            </a:r>
            <a:r>
              <a:rPr lang="it-IT" sz="1800" b="1" u="sng" kern="0" dirty="0">
                <a:solidFill>
                  <a:srgbClr val="1E2A45"/>
                </a:solidFill>
                <a:latin typeface="Garamond" panose="02020404030301010803" pitchFamily="18" charset="0"/>
                <a:sym typeface="Wingdings" panose="05000000000000000000" pitchFamily="2" charset="2"/>
              </a:rPr>
              <a:t>Collegio</a:t>
            </a:r>
            <a:r>
              <a:rPr lang="it-IT" sz="1800" kern="0" dirty="0">
                <a:solidFill>
                  <a:srgbClr val="1E2A45"/>
                </a:solidFill>
                <a:latin typeface="Garamond" panose="02020404030301010803" pitchFamily="18" charset="0"/>
                <a:sym typeface="Wingdings" panose="05000000000000000000" pitchFamily="2" charset="2"/>
              </a:rPr>
              <a:t>. </a:t>
            </a:r>
            <a:endParaRPr kumimoji="0" lang="it-IT" sz="1800" b="0" u="none" strike="noStrike" kern="0" cap="none" spc="0" normalizeH="0" baseline="0" noProof="0" dirty="0">
              <a:ln>
                <a:noFill/>
              </a:ln>
              <a:solidFill>
                <a:srgbClr val="1E2A45"/>
              </a:solidFill>
              <a:effectLst/>
              <a:uLnTx/>
              <a:uFillTx/>
              <a:latin typeface="Garamond" panose="02020404030301010803" pitchFamily="18" charset="0"/>
            </a:endParaRPr>
          </a:p>
          <a:p>
            <a:pPr marL="0" lvl="0" indent="0">
              <a:lnSpc>
                <a:spcPct val="100000"/>
              </a:lnSpc>
              <a:spcBef>
                <a:spcPts val="0"/>
              </a:spcBef>
              <a:buNone/>
              <a:defRPr/>
            </a:pPr>
            <a:endParaRPr lang="it-IT" sz="2100" i="1" kern="0" dirty="0">
              <a:solidFill>
                <a:srgbClr val="1E2A45"/>
              </a:solidFill>
              <a:latin typeface="Arial" panose="020B0604020202020204"/>
            </a:endParaRP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it-IT" sz="1900" dirty="0">
              <a:solidFill>
                <a:prstClr val="black"/>
              </a:solidFill>
              <a:latin typeface="Calibri" panose="020F0502020204030204"/>
            </a:endParaRPr>
          </a:p>
          <a:p>
            <a:endParaRPr lang="it-IT" dirty="0"/>
          </a:p>
        </p:txBody>
      </p:sp>
      <p:sp>
        <p:nvSpPr>
          <p:cNvPr id="2" name="Titolo 1">
            <a:extLst>
              <a:ext uri="{FF2B5EF4-FFF2-40B4-BE49-F238E27FC236}">
                <a16:creationId xmlns:a16="http://schemas.microsoft.com/office/drawing/2014/main" id="{232ED947-AA59-B659-E870-4564C30D852C}"/>
              </a:ext>
            </a:extLst>
          </p:cNvPr>
          <p:cNvSpPr>
            <a:spLocks noGrp="1"/>
          </p:cNvSpPr>
          <p:nvPr>
            <p:ph type="title"/>
          </p:nvPr>
        </p:nvSpPr>
        <p:spPr>
          <a:xfrm>
            <a:off x="579120" y="193040"/>
            <a:ext cx="7985760" cy="762000"/>
          </a:xfrm>
          <a:ln w="6350">
            <a:solidFill>
              <a:srgbClr val="E72A7A"/>
            </a:solidFill>
          </a:ln>
        </p:spPr>
        <p:txBody>
          <a:bodyPr>
            <a:normAutofit fontScale="90000"/>
          </a:bodyPr>
          <a:lstStyle/>
          <a:p>
            <a:pPr algn="ctr">
              <a:lnSpc>
                <a:spcPct val="100000"/>
              </a:lnSpc>
              <a:spcBef>
                <a:spcPts val="0"/>
              </a:spcBef>
              <a:defRPr/>
            </a:pPr>
            <a:r>
              <a:rPr kumimoji="0" lang="it-IT" sz="2400" b="1" i="0" strike="noStrike" kern="0" cap="none" spc="0" normalizeH="0" baseline="0" noProof="0" dirty="0">
                <a:ln>
                  <a:noFill/>
                </a:ln>
                <a:solidFill>
                  <a:srgbClr val="DF166C"/>
                </a:solidFill>
                <a:effectLst/>
                <a:uLnTx/>
                <a:uFillTx/>
                <a:latin typeface="Garamond" panose="02020404030301010803" pitchFamily="18" charset="0"/>
                <a:ea typeface="+mn-ea"/>
                <a:cs typeface="+mn-cs"/>
              </a:rPr>
              <a:t>NUOVO ART. 275 BIS C.P.C. - DECISIONE A SEGUITO DI DISCUSSIONE ORALE DAVANTI AL COLLEGIO</a:t>
            </a:r>
            <a:endParaRPr lang="it-IT" sz="2400" kern="0" dirty="0">
              <a:solidFill>
                <a:srgbClr val="E72A7A"/>
              </a:solidFill>
              <a:latin typeface="Garamond" panose="02020404030301010803" pitchFamily="18" charset="0"/>
            </a:endParaRPr>
          </a:p>
        </p:txBody>
      </p:sp>
      <p:pic>
        <p:nvPicPr>
          <p:cNvPr id="4" name="Immagine 3">
            <a:extLst>
              <a:ext uri="{FF2B5EF4-FFF2-40B4-BE49-F238E27FC236}">
                <a16:creationId xmlns:a16="http://schemas.microsoft.com/office/drawing/2014/main" id="{46831136-7AB9-DFE4-FE45-567D00486C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47635" y="6309730"/>
            <a:ext cx="933580" cy="371527"/>
          </a:xfrm>
          <a:prstGeom prst="rect">
            <a:avLst/>
          </a:prstGeom>
        </p:spPr>
      </p:pic>
      <p:sp>
        <p:nvSpPr>
          <p:cNvPr id="6" name="Freccia a gallone 5">
            <a:extLst>
              <a:ext uri="{FF2B5EF4-FFF2-40B4-BE49-F238E27FC236}">
                <a16:creationId xmlns:a16="http://schemas.microsoft.com/office/drawing/2014/main" id="{FF95AC5B-BCB7-2F22-0683-57F387DE6D39}"/>
              </a:ext>
            </a:extLst>
          </p:cNvPr>
          <p:cNvSpPr/>
          <p:nvPr/>
        </p:nvSpPr>
        <p:spPr>
          <a:xfrm>
            <a:off x="804545" y="2595260"/>
            <a:ext cx="140212" cy="145177"/>
          </a:xfrm>
          <a:prstGeom prst="chevron">
            <a:avLst/>
          </a:prstGeom>
          <a:solidFill>
            <a:srgbClr val="E72A7A"/>
          </a:solidFill>
        </p:spPr>
        <p:txBody>
          <a:bodyPr wrap="square" lIns="0" tIns="0" rIns="0" bIns="0" rtlCol="0" anchor="ctr">
            <a:spAutoFit/>
          </a:bodyPr>
          <a:lstStyle/>
          <a:p>
            <a:pPr marL="12700" algn="ctr">
              <a:lnSpc>
                <a:spcPct val="100000"/>
              </a:lnSpc>
              <a:spcBef>
                <a:spcPts val="885"/>
              </a:spcBef>
            </a:pPr>
            <a:endParaRPr lang="it-IT" sz="1300" dirty="0">
              <a:solidFill>
                <a:srgbClr val="051B3E"/>
              </a:solidFill>
              <a:latin typeface="Arial"/>
              <a:cs typeface="Arial"/>
            </a:endParaRPr>
          </a:p>
        </p:txBody>
      </p:sp>
      <p:sp>
        <p:nvSpPr>
          <p:cNvPr id="7" name="Freccia a gallone 6">
            <a:extLst>
              <a:ext uri="{FF2B5EF4-FFF2-40B4-BE49-F238E27FC236}">
                <a16:creationId xmlns:a16="http://schemas.microsoft.com/office/drawing/2014/main" id="{B01C6668-F2E8-89D2-DE95-7121410E9881}"/>
              </a:ext>
            </a:extLst>
          </p:cNvPr>
          <p:cNvSpPr/>
          <p:nvPr/>
        </p:nvSpPr>
        <p:spPr>
          <a:xfrm>
            <a:off x="804545" y="3128253"/>
            <a:ext cx="140212" cy="145177"/>
          </a:xfrm>
          <a:prstGeom prst="chevron">
            <a:avLst/>
          </a:prstGeom>
          <a:solidFill>
            <a:srgbClr val="E72A7A"/>
          </a:solidFill>
        </p:spPr>
        <p:txBody>
          <a:bodyPr wrap="square" lIns="0" tIns="0" rIns="0" bIns="0" rtlCol="0" anchor="ctr">
            <a:spAutoFit/>
          </a:bodyPr>
          <a:lstStyle/>
          <a:p>
            <a:pPr marL="12700" algn="ctr">
              <a:lnSpc>
                <a:spcPct val="100000"/>
              </a:lnSpc>
              <a:spcBef>
                <a:spcPts val="885"/>
              </a:spcBef>
            </a:pPr>
            <a:endParaRPr lang="it-IT" sz="1300" dirty="0">
              <a:solidFill>
                <a:srgbClr val="051B3E"/>
              </a:solidFill>
              <a:latin typeface="Arial"/>
              <a:cs typeface="Arial"/>
            </a:endParaRPr>
          </a:p>
        </p:txBody>
      </p:sp>
      <p:sp>
        <p:nvSpPr>
          <p:cNvPr id="10" name="Freccia a gallone 9">
            <a:extLst>
              <a:ext uri="{FF2B5EF4-FFF2-40B4-BE49-F238E27FC236}">
                <a16:creationId xmlns:a16="http://schemas.microsoft.com/office/drawing/2014/main" id="{0D29F1F9-3EE7-27BB-3062-0F7627DA999A}"/>
              </a:ext>
            </a:extLst>
          </p:cNvPr>
          <p:cNvSpPr/>
          <p:nvPr/>
        </p:nvSpPr>
        <p:spPr>
          <a:xfrm>
            <a:off x="804545" y="5305598"/>
            <a:ext cx="140212" cy="145177"/>
          </a:xfrm>
          <a:prstGeom prst="chevron">
            <a:avLst/>
          </a:prstGeom>
          <a:solidFill>
            <a:srgbClr val="E72A7A"/>
          </a:solidFill>
        </p:spPr>
        <p:txBody>
          <a:bodyPr wrap="square" lIns="0" tIns="0" rIns="0" bIns="0" rtlCol="0" anchor="ctr">
            <a:spAutoFit/>
          </a:bodyPr>
          <a:lstStyle/>
          <a:p>
            <a:pPr marL="12700" algn="ctr">
              <a:lnSpc>
                <a:spcPct val="100000"/>
              </a:lnSpc>
              <a:spcBef>
                <a:spcPts val="885"/>
              </a:spcBef>
            </a:pPr>
            <a:endParaRPr lang="it-IT" sz="1300" dirty="0">
              <a:solidFill>
                <a:srgbClr val="051B3E"/>
              </a:solidFill>
              <a:latin typeface="Arial"/>
              <a:cs typeface="Arial"/>
            </a:endParaRPr>
          </a:p>
        </p:txBody>
      </p:sp>
      <p:sp>
        <p:nvSpPr>
          <p:cNvPr id="11" name="Freccia a gallone 10">
            <a:extLst>
              <a:ext uri="{FF2B5EF4-FFF2-40B4-BE49-F238E27FC236}">
                <a16:creationId xmlns:a16="http://schemas.microsoft.com/office/drawing/2014/main" id="{DF1C6FB0-F256-AE88-25C1-353EB296A640}"/>
              </a:ext>
            </a:extLst>
          </p:cNvPr>
          <p:cNvSpPr/>
          <p:nvPr/>
        </p:nvSpPr>
        <p:spPr>
          <a:xfrm>
            <a:off x="804545" y="5589898"/>
            <a:ext cx="140212" cy="145177"/>
          </a:xfrm>
          <a:prstGeom prst="chevron">
            <a:avLst/>
          </a:prstGeom>
          <a:solidFill>
            <a:srgbClr val="E72A7A"/>
          </a:solidFill>
        </p:spPr>
        <p:txBody>
          <a:bodyPr wrap="square" lIns="0" tIns="0" rIns="0" bIns="0" rtlCol="0" anchor="ctr">
            <a:spAutoFit/>
          </a:bodyPr>
          <a:lstStyle/>
          <a:p>
            <a:pPr marL="12700" algn="ctr">
              <a:lnSpc>
                <a:spcPct val="100000"/>
              </a:lnSpc>
              <a:spcBef>
                <a:spcPts val="885"/>
              </a:spcBef>
            </a:pPr>
            <a:endParaRPr lang="it-IT" sz="1300" dirty="0">
              <a:solidFill>
                <a:srgbClr val="051B3E"/>
              </a:solidFill>
              <a:latin typeface="Arial"/>
              <a:cs typeface="Arial"/>
            </a:endParaRPr>
          </a:p>
        </p:txBody>
      </p:sp>
      <p:sp>
        <p:nvSpPr>
          <p:cNvPr id="12" name="Freccia a gallone 11">
            <a:extLst>
              <a:ext uri="{FF2B5EF4-FFF2-40B4-BE49-F238E27FC236}">
                <a16:creationId xmlns:a16="http://schemas.microsoft.com/office/drawing/2014/main" id="{99D31380-D779-2906-E4A4-DDDD34A558A9}"/>
              </a:ext>
            </a:extLst>
          </p:cNvPr>
          <p:cNvSpPr/>
          <p:nvPr/>
        </p:nvSpPr>
        <p:spPr>
          <a:xfrm>
            <a:off x="804545" y="6164553"/>
            <a:ext cx="140212" cy="145177"/>
          </a:xfrm>
          <a:prstGeom prst="chevron">
            <a:avLst/>
          </a:prstGeom>
          <a:solidFill>
            <a:srgbClr val="E72A7A"/>
          </a:solidFill>
        </p:spPr>
        <p:txBody>
          <a:bodyPr wrap="square" lIns="0" tIns="0" rIns="0" bIns="0" rtlCol="0" anchor="ctr">
            <a:spAutoFit/>
          </a:bodyPr>
          <a:lstStyle/>
          <a:p>
            <a:pPr marL="12700" algn="ctr">
              <a:lnSpc>
                <a:spcPct val="100000"/>
              </a:lnSpc>
              <a:spcBef>
                <a:spcPts val="885"/>
              </a:spcBef>
            </a:pPr>
            <a:endParaRPr lang="it-IT" sz="1300" dirty="0">
              <a:solidFill>
                <a:srgbClr val="051B3E"/>
              </a:solidFill>
              <a:latin typeface="Arial"/>
              <a:cs typeface="Arial"/>
            </a:endParaRPr>
          </a:p>
        </p:txBody>
      </p:sp>
    </p:spTree>
    <p:extLst>
      <p:ext uri="{BB962C8B-B14F-4D97-AF65-F5344CB8AC3E}">
        <p14:creationId xmlns:p14="http://schemas.microsoft.com/office/powerpoint/2010/main" val="24082630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90847" y="616138"/>
            <a:ext cx="7145079" cy="1325563"/>
          </a:xfrm>
        </p:spPr>
        <p:txBody>
          <a:bodyPr>
            <a:normAutofit/>
          </a:bodyPr>
          <a:lstStyle/>
          <a:p>
            <a:pPr algn="ctr"/>
            <a:br>
              <a:rPr lang="it-IT" sz="2800" b="1" i="1" dirty="0">
                <a:solidFill>
                  <a:srgbClr val="AE6ACF"/>
                </a:solidFill>
                <a:latin typeface="Arial" charset="0"/>
                <a:ea typeface="Arial" charset="0"/>
                <a:cs typeface="Arial" charset="0"/>
              </a:rPr>
            </a:br>
            <a:br>
              <a:rPr lang="it-IT" sz="2700" b="1" i="1" dirty="0">
                <a:solidFill>
                  <a:srgbClr val="AE6ACF"/>
                </a:solidFill>
                <a:latin typeface="Arial" charset="0"/>
                <a:ea typeface="Arial" charset="0"/>
                <a:cs typeface="Arial" charset="0"/>
              </a:rPr>
            </a:br>
            <a:endParaRPr lang="it-IT" sz="2800" b="1" i="1" dirty="0">
              <a:solidFill>
                <a:srgbClr val="AE6ACF"/>
              </a:solidFill>
              <a:latin typeface="Arial" charset="0"/>
              <a:ea typeface="Arial" charset="0"/>
              <a:cs typeface="Arial" charset="0"/>
            </a:endParaRPr>
          </a:p>
        </p:txBody>
      </p:sp>
      <p:sp>
        <p:nvSpPr>
          <p:cNvPr id="3" name="Segnaposto contenuto 2"/>
          <p:cNvSpPr>
            <a:spLocks noGrp="1"/>
          </p:cNvSpPr>
          <p:nvPr>
            <p:ph idx="1"/>
          </p:nvPr>
        </p:nvSpPr>
        <p:spPr>
          <a:xfrm>
            <a:off x="432879" y="901191"/>
            <a:ext cx="8278239" cy="5818377"/>
          </a:xfrm>
        </p:spPr>
        <p:txBody>
          <a:bodyPr>
            <a:noAutofit/>
          </a:bodyPr>
          <a:lstStyle/>
          <a:p>
            <a:pPr marL="0" indent="0" algn="ctr">
              <a:buNone/>
            </a:pPr>
            <a:r>
              <a:rPr lang="it-IT" sz="1800" b="1" dirty="0">
                <a:solidFill>
                  <a:srgbClr val="E72A7A"/>
                </a:solidFill>
                <a:latin typeface="Garamond" panose="02020404030301010803" pitchFamily="18" charset="0"/>
                <a:ea typeface="Arial" charset="0"/>
                <a:cs typeface="Arial" charset="0"/>
              </a:rPr>
              <a:t>ART. 281 QUINQUIES C.P.C. - DECISIONE A SEGUITO DI TRATTAZIONE SCRITTA O MISTA</a:t>
            </a:r>
          </a:p>
          <a:p>
            <a:pPr marL="0" indent="0" algn="just">
              <a:lnSpc>
                <a:spcPct val="100000"/>
              </a:lnSpc>
              <a:spcBef>
                <a:spcPts val="0"/>
              </a:spcBef>
              <a:buNone/>
            </a:pPr>
            <a:r>
              <a:rPr lang="it-IT" sz="1700" b="1" cap="small" dirty="0">
                <a:solidFill>
                  <a:srgbClr val="E72A7A"/>
                </a:solidFill>
                <a:latin typeface="Garamond" panose="02020404030301010803" pitchFamily="18" charset="0"/>
                <a:cs typeface="Arial" panose="020B0604020202020204" pitchFamily="34" charset="0"/>
              </a:rPr>
              <a:t>A) </a:t>
            </a:r>
            <a:r>
              <a:rPr lang="it-IT" sz="1700" b="1" u="sng" cap="small" dirty="0">
                <a:solidFill>
                  <a:srgbClr val="1E2A45"/>
                </a:solidFill>
                <a:latin typeface="Garamond" panose="02020404030301010803" pitchFamily="18" charset="0"/>
                <a:cs typeface="Arial" panose="020B0604020202020204" pitchFamily="34" charset="0"/>
              </a:rPr>
              <a:t>trattazione scritta </a:t>
            </a:r>
            <a:r>
              <a:rPr lang="it-IT" sz="1700" b="1" u="sng" dirty="0">
                <a:solidFill>
                  <a:srgbClr val="1E2A45"/>
                </a:solidFill>
                <a:latin typeface="Garamond" panose="02020404030301010803" pitchFamily="18" charset="0"/>
                <a:cs typeface="Arial" panose="020B0604020202020204" pitchFamily="34" charset="0"/>
              </a:rPr>
              <a:t>(1° comma)</a:t>
            </a:r>
          </a:p>
          <a:p>
            <a:pPr marL="0" indent="0" algn="just">
              <a:lnSpc>
                <a:spcPct val="100000"/>
              </a:lnSpc>
              <a:spcBef>
                <a:spcPts val="0"/>
              </a:spcBef>
              <a:buNone/>
            </a:pPr>
            <a:r>
              <a:rPr lang="it-IT" sz="1700" dirty="0">
                <a:solidFill>
                  <a:srgbClr val="1E2A45"/>
                </a:solidFill>
                <a:latin typeface="Garamond" panose="02020404030301010803" pitchFamily="18" charset="0"/>
                <a:cs typeface="Arial" panose="020B0604020202020204" pitchFamily="34" charset="0"/>
              </a:rPr>
              <a:t>Quando la causa è matura per la decisione </a:t>
            </a:r>
            <a:r>
              <a:rPr lang="it-IT" sz="1700" u="sng" dirty="0">
                <a:solidFill>
                  <a:srgbClr val="1E2A45"/>
                </a:solidFill>
                <a:latin typeface="Garamond" panose="02020404030301010803" pitchFamily="18" charset="0"/>
                <a:cs typeface="Arial" panose="020B0604020202020204" pitchFamily="34" charset="0"/>
              </a:rPr>
              <a:t>il giudice fissa davanti a sé l’udienza di rimessione della causa in decisione assegnando alle parti i termini di cui all’articolo 189</a:t>
            </a:r>
            <a:r>
              <a:rPr lang="it-IT" sz="1700" dirty="0">
                <a:solidFill>
                  <a:srgbClr val="1E2A45"/>
                </a:solidFill>
                <a:latin typeface="Garamond" panose="02020404030301010803" pitchFamily="18" charset="0"/>
                <a:cs typeface="Arial" panose="020B0604020202020204" pitchFamily="34" charset="0"/>
              </a:rPr>
              <a:t>. All’udienza trattiene la causa in decisione e la sentenza è depositata entro i 30 giorni successivi.</a:t>
            </a:r>
          </a:p>
          <a:p>
            <a:pPr marL="0" indent="0" algn="just">
              <a:lnSpc>
                <a:spcPct val="100000"/>
              </a:lnSpc>
              <a:buNone/>
            </a:pPr>
            <a:r>
              <a:rPr lang="it-IT" sz="1700" b="1" dirty="0">
                <a:solidFill>
                  <a:srgbClr val="E72A7A"/>
                </a:solidFill>
                <a:latin typeface="Garamond" panose="02020404030301010803" pitchFamily="18" charset="0"/>
                <a:cs typeface="Arial" panose="020B0604020202020204" pitchFamily="34" charset="0"/>
              </a:rPr>
              <a:t>B) </a:t>
            </a:r>
            <a:r>
              <a:rPr lang="it-IT" sz="1700" b="1" u="sng" cap="small" dirty="0">
                <a:solidFill>
                  <a:srgbClr val="1E2A45"/>
                </a:solidFill>
                <a:latin typeface="Garamond" panose="02020404030301010803" pitchFamily="18" charset="0"/>
                <a:cs typeface="Arial" panose="020B0604020202020204" pitchFamily="34" charset="0"/>
              </a:rPr>
              <a:t>trattazione mista </a:t>
            </a:r>
            <a:r>
              <a:rPr lang="it-IT" sz="1700" b="1" u="sng" dirty="0">
                <a:solidFill>
                  <a:srgbClr val="1E2A45"/>
                </a:solidFill>
                <a:latin typeface="Garamond" panose="02020404030301010803" pitchFamily="18" charset="0"/>
                <a:cs typeface="Arial" panose="020B0604020202020204" pitchFamily="34" charset="0"/>
              </a:rPr>
              <a:t>(2° comma)</a:t>
            </a:r>
          </a:p>
          <a:p>
            <a:pPr marL="0" indent="0" algn="just">
              <a:lnSpc>
                <a:spcPct val="100000"/>
              </a:lnSpc>
              <a:spcBef>
                <a:spcPts val="0"/>
              </a:spcBef>
              <a:buNone/>
            </a:pPr>
            <a:r>
              <a:rPr lang="it-IT" sz="1700" dirty="0">
                <a:solidFill>
                  <a:srgbClr val="1E2A45"/>
                </a:solidFill>
                <a:latin typeface="Garamond" panose="02020404030301010803" pitchFamily="18" charset="0"/>
                <a:cs typeface="Arial" panose="020B0604020202020204" pitchFamily="34" charset="0"/>
              </a:rPr>
              <a:t>Se una delle parti lo richiede, </a:t>
            </a:r>
            <a:r>
              <a:rPr lang="it-IT" sz="1700" u="sng" dirty="0">
                <a:solidFill>
                  <a:srgbClr val="1E2A45"/>
                </a:solidFill>
                <a:latin typeface="Garamond" panose="02020404030301010803" pitchFamily="18" charset="0"/>
                <a:cs typeface="Arial" panose="020B0604020202020204" pitchFamily="34" charset="0"/>
              </a:rPr>
              <a:t>il giudice fissa l'udienza di discussione orale </a:t>
            </a:r>
            <a:r>
              <a:rPr lang="it-IT" sz="1700" dirty="0">
                <a:solidFill>
                  <a:srgbClr val="1E2A45"/>
                </a:solidFill>
                <a:latin typeface="Garamond" panose="02020404030301010803" pitchFamily="18" charset="0"/>
                <a:cs typeface="Arial" panose="020B0604020202020204" pitchFamily="34" charset="0"/>
              </a:rPr>
              <a:t>non oltre 30 giorni dalla scadenza del termine per il deposito delle comparse conclusionali. La sentenza è depositata entro 30 giorni.</a:t>
            </a:r>
            <a:endParaRPr lang="it-IT" sz="1700" b="1" dirty="0">
              <a:solidFill>
                <a:srgbClr val="E72A7A"/>
              </a:solidFill>
              <a:latin typeface="Arial" panose="020B0604020202020204" pitchFamily="34" charset="0"/>
              <a:ea typeface="Arial" charset="0"/>
              <a:cs typeface="Arial" panose="020B0604020202020204" pitchFamily="34" charset="0"/>
            </a:endParaRPr>
          </a:p>
          <a:p>
            <a:pPr marL="0" indent="0" algn="ctr">
              <a:buNone/>
            </a:pPr>
            <a:r>
              <a:rPr lang="it-IT" sz="1700" b="1" dirty="0">
                <a:solidFill>
                  <a:srgbClr val="E72A7A"/>
                </a:solidFill>
                <a:latin typeface="Garamond" panose="02020404030301010803" pitchFamily="18" charset="0"/>
                <a:ea typeface="Arial" charset="0"/>
                <a:cs typeface="Arial" panose="020B0604020202020204" pitchFamily="34" charset="0"/>
              </a:rPr>
              <a:t>ART. 281 SEXIES C.P.C. - DECISIONE A SEGUITO DI TRATTAZIONE ORALE</a:t>
            </a:r>
          </a:p>
          <a:p>
            <a:pPr marL="0" indent="0" algn="just">
              <a:lnSpc>
                <a:spcPct val="100000"/>
              </a:lnSpc>
              <a:buNone/>
            </a:pPr>
            <a:r>
              <a:rPr lang="it-IT" sz="1700" b="1" dirty="0">
                <a:solidFill>
                  <a:srgbClr val="E72A7A"/>
                </a:solidFill>
                <a:latin typeface="Garamond" panose="02020404030301010803" pitchFamily="18" charset="0"/>
                <a:ea typeface="Arial" charset="0"/>
                <a:cs typeface="Arial" panose="020B0604020202020204" pitchFamily="34" charset="0"/>
              </a:rPr>
              <a:t>C) </a:t>
            </a:r>
            <a:r>
              <a:rPr lang="it-IT" sz="1700" b="1" u="sng" cap="small" dirty="0">
                <a:solidFill>
                  <a:srgbClr val="1E2A45"/>
                </a:solidFill>
                <a:latin typeface="Garamond" panose="02020404030301010803" pitchFamily="18" charset="0"/>
                <a:cs typeface="Arial" panose="020B0604020202020204" pitchFamily="34" charset="0"/>
              </a:rPr>
              <a:t>trattazione orale</a:t>
            </a:r>
            <a:endParaRPr lang="it-IT" sz="1700" b="1" cap="small" dirty="0">
              <a:solidFill>
                <a:srgbClr val="1E2A45"/>
              </a:solidFill>
              <a:latin typeface="Garamond" panose="02020404030301010803" pitchFamily="18" charset="0"/>
              <a:ea typeface="Arial" charset="0"/>
              <a:cs typeface="Arial" panose="020B0604020202020204" pitchFamily="34" charset="0"/>
            </a:endParaRPr>
          </a:p>
          <a:p>
            <a:pPr marL="0" indent="0" algn="just">
              <a:lnSpc>
                <a:spcPct val="100000"/>
              </a:lnSpc>
              <a:spcBef>
                <a:spcPts val="0"/>
              </a:spcBef>
              <a:buNone/>
            </a:pPr>
            <a:r>
              <a:rPr lang="it-IT" sz="1700" dirty="0">
                <a:solidFill>
                  <a:srgbClr val="1E2A45"/>
                </a:solidFill>
                <a:latin typeface="Garamond" panose="02020404030301010803" pitchFamily="18" charset="0"/>
                <a:ea typeface="Arial" charset="0"/>
                <a:cs typeface="Arial" panose="020B0604020202020204" pitchFamily="34" charset="0"/>
              </a:rPr>
              <a:t>Il giudice, fatte precisare le conclusioni, può:</a:t>
            </a:r>
          </a:p>
          <a:p>
            <a:pPr marL="0" indent="0" algn="just">
              <a:lnSpc>
                <a:spcPct val="100000"/>
              </a:lnSpc>
              <a:spcBef>
                <a:spcPts val="0"/>
              </a:spcBef>
              <a:buNone/>
            </a:pPr>
            <a:r>
              <a:rPr lang="it-IT" sz="1700" dirty="0">
                <a:solidFill>
                  <a:srgbClr val="1E2A45"/>
                </a:solidFill>
                <a:latin typeface="Garamond" panose="02020404030301010803" pitchFamily="18" charset="0"/>
                <a:ea typeface="Arial" charset="0"/>
                <a:cs typeface="Arial" panose="020B0604020202020204" pitchFamily="34" charset="0"/>
              </a:rPr>
              <a:t>	ordinare la discussione orale della causa nella stessa udienza; o, </a:t>
            </a:r>
          </a:p>
          <a:p>
            <a:pPr marL="0" indent="0" algn="just">
              <a:lnSpc>
                <a:spcPct val="100000"/>
              </a:lnSpc>
              <a:spcBef>
                <a:spcPts val="0"/>
              </a:spcBef>
              <a:buNone/>
            </a:pPr>
            <a:r>
              <a:rPr lang="it-IT" sz="1700" dirty="0">
                <a:solidFill>
                  <a:srgbClr val="1E2A45"/>
                </a:solidFill>
                <a:latin typeface="Garamond" panose="02020404030301010803" pitchFamily="18" charset="0"/>
                <a:ea typeface="Arial" charset="0"/>
                <a:cs typeface="Arial" panose="020B0604020202020204" pitchFamily="34" charset="0"/>
              </a:rPr>
              <a:t>	su istanza di parte, ordinare la discussione orale della causa in un'udienza successiva</a:t>
            </a:r>
          </a:p>
          <a:p>
            <a:pPr marL="0" indent="0" algn="just">
              <a:lnSpc>
                <a:spcPct val="100000"/>
              </a:lnSpc>
              <a:spcBef>
                <a:spcPts val="0"/>
              </a:spcBef>
              <a:buNone/>
            </a:pPr>
            <a:r>
              <a:rPr lang="it-IT" sz="1700" dirty="0">
                <a:solidFill>
                  <a:srgbClr val="1E2A45"/>
                </a:solidFill>
                <a:latin typeface="Garamond" panose="02020404030301010803" pitchFamily="18" charset="0"/>
                <a:ea typeface="Arial" charset="0"/>
                <a:cs typeface="Arial" panose="020B0604020202020204" pitchFamily="34" charset="0"/>
              </a:rPr>
              <a:t>e pronunciare sentenza al termine della discussione. In tal caso, la sentenza si intende pubblicata con la sottoscrizione da parte del giudice del verbale che la contiene ed è immediatamente depositata in cancelleria. </a:t>
            </a:r>
          </a:p>
        </p:txBody>
      </p:sp>
      <p:sp>
        <p:nvSpPr>
          <p:cNvPr id="8" name="Titolo 1">
            <a:extLst>
              <a:ext uri="{FF2B5EF4-FFF2-40B4-BE49-F238E27FC236}">
                <a16:creationId xmlns:a16="http://schemas.microsoft.com/office/drawing/2014/main" id="{C3FC2EB7-95C1-0560-5632-E4DDE8B39B5D}"/>
              </a:ext>
            </a:extLst>
          </p:cNvPr>
          <p:cNvSpPr txBox="1">
            <a:spLocks/>
          </p:cNvSpPr>
          <p:nvPr/>
        </p:nvSpPr>
        <p:spPr>
          <a:xfrm>
            <a:off x="999460" y="218662"/>
            <a:ext cx="7145079" cy="487779"/>
          </a:xfrm>
          <a:prstGeom prst="rect">
            <a:avLst/>
          </a:prstGeom>
          <a:ln w="6350">
            <a:solidFill>
              <a:srgbClr val="E72A7A"/>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indent="0" algn="ctr">
              <a:buNone/>
            </a:pPr>
            <a:r>
              <a:rPr lang="it-IT" sz="2400" b="1" dirty="0">
                <a:solidFill>
                  <a:srgbClr val="E72A7A"/>
                </a:solidFill>
                <a:latin typeface="Garamond" panose="02020404030301010803" pitchFamily="18" charset="0"/>
                <a:ea typeface="Arial" charset="0"/>
                <a:cs typeface="Arial" charset="0"/>
              </a:rPr>
              <a:t>2. COMPETENZA TRIBUNALE MONOCRATICO </a:t>
            </a:r>
          </a:p>
        </p:txBody>
      </p:sp>
      <p:pic>
        <p:nvPicPr>
          <p:cNvPr id="4" name="Immagine 3">
            <a:extLst>
              <a:ext uri="{FF2B5EF4-FFF2-40B4-BE49-F238E27FC236}">
                <a16:creationId xmlns:a16="http://schemas.microsoft.com/office/drawing/2014/main" id="{AC6D3068-45D6-356E-7611-D428F7706C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0698" y="6340244"/>
            <a:ext cx="953172" cy="379324"/>
          </a:xfrm>
          <a:prstGeom prst="rect">
            <a:avLst/>
          </a:prstGeom>
        </p:spPr>
      </p:pic>
      <p:sp>
        <p:nvSpPr>
          <p:cNvPr id="5" name="Freccia a gallone 4">
            <a:extLst>
              <a:ext uri="{FF2B5EF4-FFF2-40B4-BE49-F238E27FC236}">
                <a16:creationId xmlns:a16="http://schemas.microsoft.com/office/drawing/2014/main" id="{AFA2128B-4061-0135-F054-D116AFA898E7}"/>
              </a:ext>
            </a:extLst>
          </p:cNvPr>
          <p:cNvSpPr/>
          <p:nvPr/>
        </p:nvSpPr>
        <p:spPr>
          <a:xfrm>
            <a:off x="1190847" y="4719737"/>
            <a:ext cx="140212" cy="145177"/>
          </a:xfrm>
          <a:prstGeom prst="chevron">
            <a:avLst/>
          </a:prstGeom>
          <a:solidFill>
            <a:srgbClr val="E72A7A"/>
          </a:solidFill>
        </p:spPr>
        <p:txBody>
          <a:bodyPr wrap="square" lIns="0" tIns="0" rIns="0" bIns="0" rtlCol="0" anchor="ctr">
            <a:spAutoFit/>
          </a:bodyPr>
          <a:lstStyle/>
          <a:p>
            <a:pPr marL="12700" algn="ctr">
              <a:lnSpc>
                <a:spcPct val="100000"/>
              </a:lnSpc>
              <a:spcBef>
                <a:spcPts val="885"/>
              </a:spcBef>
            </a:pPr>
            <a:endParaRPr lang="it-IT" sz="1300" dirty="0">
              <a:solidFill>
                <a:srgbClr val="051B3E"/>
              </a:solidFill>
              <a:latin typeface="Arial"/>
              <a:cs typeface="Arial"/>
            </a:endParaRPr>
          </a:p>
        </p:txBody>
      </p:sp>
      <p:sp>
        <p:nvSpPr>
          <p:cNvPr id="6" name="Freccia a gallone 5">
            <a:extLst>
              <a:ext uri="{FF2B5EF4-FFF2-40B4-BE49-F238E27FC236}">
                <a16:creationId xmlns:a16="http://schemas.microsoft.com/office/drawing/2014/main" id="{70230187-4933-1C04-D0E5-FD8035DF8281}"/>
              </a:ext>
            </a:extLst>
          </p:cNvPr>
          <p:cNvSpPr/>
          <p:nvPr/>
        </p:nvSpPr>
        <p:spPr>
          <a:xfrm>
            <a:off x="1190847" y="4987075"/>
            <a:ext cx="140212" cy="145177"/>
          </a:xfrm>
          <a:prstGeom prst="chevron">
            <a:avLst/>
          </a:prstGeom>
          <a:solidFill>
            <a:srgbClr val="E72A7A"/>
          </a:solidFill>
        </p:spPr>
        <p:txBody>
          <a:bodyPr wrap="square" lIns="0" tIns="0" rIns="0" bIns="0" rtlCol="0" anchor="ctr">
            <a:spAutoFit/>
          </a:bodyPr>
          <a:lstStyle/>
          <a:p>
            <a:pPr marL="12700" algn="ctr">
              <a:lnSpc>
                <a:spcPct val="100000"/>
              </a:lnSpc>
              <a:spcBef>
                <a:spcPts val="885"/>
              </a:spcBef>
            </a:pPr>
            <a:endParaRPr lang="it-IT" sz="1300" dirty="0">
              <a:solidFill>
                <a:srgbClr val="051B3E"/>
              </a:solidFill>
              <a:latin typeface="Arial"/>
              <a:cs typeface="Arial"/>
            </a:endParaRPr>
          </a:p>
        </p:txBody>
      </p:sp>
    </p:spTree>
    <p:extLst>
      <p:ext uri="{BB962C8B-B14F-4D97-AF65-F5344CB8AC3E}">
        <p14:creationId xmlns:p14="http://schemas.microsoft.com/office/powerpoint/2010/main" val="2578963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contenuto 4">
            <a:extLst>
              <a:ext uri="{FF2B5EF4-FFF2-40B4-BE49-F238E27FC236}">
                <a16:creationId xmlns:a16="http://schemas.microsoft.com/office/drawing/2014/main" id="{0055E190-9D44-CB2F-2EF2-0617569AF477}"/>
              </a:ext>
            </a:extLst>
          </p:cNvPr>
          <p:cNvSpPr>
            <a:spLocks noGrp="1"/>
          </p:cNvSpPr>
          <p:nvPr>
            <p:ph idx="1"/>
          </p:nvPr>
        </p:nvSpPr>
        <p:spPr>
          <a:xfrm>
            <a:off x="428016" y="804184"/>
            <a:ext cx="8287966" cy="5835154"/>
          </a:xfrm>
        </p:spPr>
        <p:txBody>
          <a:bodyPr>
            <a:normAutofit fontScale="92500" lnSpcReduction="10000"/>
          </a:bodyPr>
          <a:lstStyle/>
          <a:p>
            <a:pPr algn="just"/>
            <a:r>
              <a:rPr lang="it-IT" sz="1800" i="1" dirty="0">
                <a:solidFill>
                  <a:schemeClr val="tx1"/>
                </a:solidFill>
                <a:latin typeface="Garamond" panose="02020404030301010803" pitchFamily="18" charset="0"/>
              </a:rPr>
              <a:t>«La sentenza è pronunciata in nome del popolo italiano e reca l'intestazione: Repubblica italiana.</a:t>
            </a:r>
          </a:p>
          <a:p>
            <a:pPr algn="just"/>
            <a:r>
              <a:rPr lang="it-IT" sz="1800" i="1" dirty="0">
                <a:solidFill>
                  <a:schemeClr val="tx1"/>
                </a:solidFill>
                <a:latin typeface="Garamond" panose="02020404030301010803" pitchFamily="18" charset="0"/>
              </a:rPr>
              <a:t>Essa deve contenere: 1) l'indicazione del giudice che l'ha pronunciata;</a:t>
            </a:r>
          </a:p>
          <a:p>
            <a:pPr algn="just"/>
            <a:r>
              <a:rPr lang="it-IT" sz="1800" i="1" dirty="0">
                <a:solidFill>
                  <a:schemeClr val="tx1"/>
                </a:solidFill>
                <a:latin typeface="Garamond" panose="02020404030301010803" pitchFamily="18" charset="0"/>
              </a:rPr>
              <a:t>2) l'indicazione delle parti e dei loro difensori;</a:t>
            </a:r>
          </a:p>
          <a:p>
            <a:pPr algn="just"/>
            <a:r>
              <a:rPr lang="it-IT" sz="1800" i="1" dirty="0">
                <a:solidFill>
                  <a:schemeClr val="tx1"/>
                </a:solidFill>
                <a:latin typeface="Garamond" panose="02020404030301010803" pitchFamily="18" charset="0"/>
              </a:rPr>
              <a:t>3) le conclusioni del pubblico ministero e quelle delle parti;</a:t>
            </a:r>
          </a:p>
          <a:p>
            <a:pPr algn="just"/>
            <a:r>
              <a:rPr lang="it-IT" sz="1800" i="1" dirty="0">
                <a:solidFill>
                  <a:schemeClr val="tx1"/>
                </a:solidFill>
                <a:latin typeface="Garamond" panose="02020404030301010803" pitchFamily="18" charset="0"/>
              </a:rPr>
              <a:t>4) la concisa esposizione delle </a:t>
            </a:r>
            <a:r>
              <a:rPr lang="it-IT" sz="1800" i="1" u="sng" dirty="0">
                <a:solidFill>
                  <a:schemeClr val="tx1"/>
                </a:solidFill>
                <a:latin typeface="Garamond" panose="02020404030301010803" pitchFamily="18" charset="0"/>
              </a:rPr>
              <a:t>ragioni di fatto e di diritto </a:t>
            </a:r>
            <a:r>
              <a:rPr lang="it-IT" sz="1800" i="1" dirty="0">
                <a:solidFill>
                  <a:schemeClr val="tx1"/>
                </a:solidFill>
                <a:latin typeface="Garamond" panose="02020404030301010803" pitchFamily="18" charset="0"/>
              </a:rPr>
              <a:t>della decisione.</a:t>
            </a:r>
          </a:p>
          <a:p>
            <a:pPr algn="just"/>
            <a:r>
              <a:rPr lang="it-IT" sz="1800" i="1" dirty="0">
                <a:solidFill>
                  <a:schemeClr val="tx1"/>
                </a:solidFill>
                <a:latin typeface="Garamond" panose="02020404030301010803" pitchFamily="18" charset="0"/>
              </a:rPr>
              <a:t>5) </a:t>
            </a:r>
            <a:r>
              <a:rPr lang="it-IT" sz="1800" i="1" u="sng" dirty="0">
                <a:solidFill>
                  <a:schemeClr val="tx1"/>
                </a:solidFill>
                <a:latin typeface="Garamond" panose="02020404030301010803" pitchFamily="18" charset="0"/>
              </a:rPr>
              <a:t>il dispositivo, la data della deliberazione e la sottoscrizione del giudice</a:t>
            </a:r>
            <a:r>
              <a:rPr lang="it-IT" sz="1800" i="1" dirty="0">
                <a:solidFill>
                  <a:schemeClr val="tx1"/>
                </a:solidFill>
                <a:latin typeface="Garamond" panose="02020404030301010803" pitchFamily="18" charset="0"/>
              </a:rPr>
              <a:t>.</a:t>
            </a:r>
          </a:p>
          <a:p>
            <a:pPr algn="just"/>
            <a:r>
              <a:rPr lang="it-IT" sz="1800" i="1" dirty="0">
                <a:solidFill>
                  <a:schemeClr val="tx1"/>
                </a:solidFill>
                <a:latin typeface="Garamond" panose="02020404030301010803" pitchFamily="18" charset="0"/>
              </a:rPr>
              <a:t>La sentenza emessa dal giudice collegiale è sottoscritta soltanto dal presidente e dal giudice estensore. … ».</a:t>
            </a:r>
          </a:p>
          <a:p>
            <a:endParaRPr lang="it-IT" sz="1800" dirty="0">
              <a:solidFill>
                <a:schemeClr val="tx1"/>
              </a:solidFill>
              <a:latin typeface="Garamond" panose="02020404030301010803" pitchFamily="18" charset="0"/>
            </a:endParaRPr>
          </a:p>
          <a:p>
            <a:pPr algn="just"/>
            <a:r>
              <a:rPr lang="it-IT" sz="1800" b="0" dirty="0">
                <a:solidFill>
                  <a:schemeClr val="tx1"/>
                </a:solidFill>
                <a:latin typeface="Garamond" panose="02020404030301010803" pitchFamily="18" charset="0"/>
                <a:sym typeface="Wingdings" panose="05000000000000000000" pitchFamily="2" charset="2"/>
              </a:rPr>
              <a:t>La sentenza è distinta in due parti:</a:t>
            </a:r>
          </a:p>
          <a:p>
            <a:pPr marL="514350" indent="-250825" algn="just">
              <a:buFont typeface="+mj-lt"/>
              <a:buAutoNum type="romanLcPeriod"/>
            </a:pPr>
            <a:r>
              <a:rPr lang="it-IT" sz="1800" b="0" dirty="0">
                <a:solidFill>
                  <a:schemeClr val="tx1"/>
                </a:solidFill>
                <a:latin typeface="Garamond" panose="02020404030301010803" pitchFamily="18" charset="0"/>
                <a:sym typeface="Wingdings" panose="05000000000000000000" pitchFamily="2" charset="2"/>
              </a:rPr>
              <a:t>il </a:t>
            </a:r>
            <a:r>
              <a:rPr lang="it-IT" sz="1800" u="sng" dirty="0">
                <a:solidFill>
                  <a:schemeClr val="tx1"/>
                </a:solidFill>
                <a:latin typeface="Garamond" panose="02020404030301010803" pitchFamily="18" charset="0"/>
                <a:sym typeface="Wingdings" panose="05000000000000000000" pitchFamily="2" charset="2"/>
              </a:rPr>
              <a:t>dispositivo</a:t>
            </a:r>
            <a:r>
              <a:rPr lang="it-IT" sz="1800" b="0" u="sng" dirty="0">
                <a:solidFill>
                  <a:schemeClr val="tx1"/>
                </a:solidFill>
                <a:latin typeface="Garamond" panose="02020404030301010803" pitchFamily="18" charset="0"/>
                <a:sym typeface="Wingdings" panose="05000000000000000000" pitchFamily="2" charset="2"/>
              </a:rPr>
              <a:t>,</a:t>
            </a:r>
            <a:r>
              <a:rPr lang="it-IT" sz="1800" b="0" dirty="0">
                <a:solidFill>
                  <a:schemeClr val="tx1"/>
                </a:solidFill>
                <a:latin typeface="Garamond" panose="02020404030301010803" pitchFamily="18" charset="0"/>
                <a:sym typeface="Wingdings" panose="05000000000000000000" pitchFamily="2" charset="2"/>
              </a:rPr>
              <a:t> enuncia sinteticamente la decisione assunta del Giudice; </a:t>
            </a:r>
          </a:p>
          <a:p>
            <a:pPr marL="514350" indent="-250825" algn="just">
              <a:buFont typeface="+mj-lt"/>
              <a:buAutoNum type="romanLcPeriod"/>
            </a:pPr>
            <a:r>
              <a:rPr lang="it-IT" sz="1800" b="0" dirty="0">
                <a:solidFill>
                  <a:schemeClr val="tx1"/>
                </a:solidFill>
                <a:latin typeface="Garamond" panose="02020404030301010803" pitchFamily="18" charset="0"/>
                <a:sym typeface="Wingdings" panose="05000000000000000000" pitchFamily="2" charset="2"/>
              </a:rPr>
              <a:t>la   </a:t>
            </a:r>
            <a:r>
              <a:rPr lang="it-IT" sz="1800" u="sng" dirty="0">
                <a:solidFill>
                  <a:schemeClr val="tx1"/>
                </a:solidFill>
                <a:latin typeface="Garamond" panose="02020404030301010803" pitchFamily="18" charset="0"/>
                <a:sym typeface="Wingdings" panose="05000000000000000000" pitchFamily="2" charset="2"/>
              </a:rPr>
              <a:t>motivazione</a:t>
            </a:r>
            <a:r>
              <a:rPr lang="it-IT" sz="1800" b="0" u="sng" dirty="0">
                <a:solidFill>
                  <a:schemeClr val="tx1"/>
                </a:solidFill>
                <a:latin typeface="Garamond" panose="02020404030301010803" pitchFamily="18" charset="0"/>
                <a:sym typeface="Wingdings" panose="05000000000000000000" pitchFamily="2" charset="2"/>
              </a:rPr>
              <a:t>,</a:t>
            </a:r>
            <a:r>
              <a:rPr lang="it-IT" sz="1800" b="0" dirty="0">
                <a:solidFill>
                  <a:schemeClr val="tx1"/>
                </a:solidFill>
                <a:latin typeface="Garamond" panose="02020404030301010803" pitchFamily="18" charset="0"/>
                <a:sym typeface="Wingdings" panose="05000000000000000000" pitchFamily="2" charset="2"/>
              </a:rPr>
              <a:t>  consiste   nella esposizione  concisa  e  ordinata  delle  questioni  discusse  e  decise  dal  Collegio / Giudice monocratico, oltre che nell’indicazione delle norme di legge e dei principi di diritto applicati ( art.   118   disp.   att. c.p.c. ). Deve essere logica e adeguata, senza per questo dover esaminare o confutare tutte le prove prodotte o acquisite e tutte le tesi prospettate dalle parti, ma devono essere chiari</a:t>
            </a:r>
            <a:br>
              <a:rPr lang="it-IT" sz="1800" b="0" dirty="0">
                <a:solidFill>
                  <a:schemeClr val="tx1"/>
                </a:solidFill>
                <a:latin typeface="Garamond" panose="02020404030301010803" pitchFamily="18" charset="0"/>
                <a:sym typeface="Wingdings" panose="05000000000000000000" pitchFamily="2" charset="2"/>
              </a:rPr>
            </a:br>
            <a:r>
              <a:rPr lang="it-IT" sz="1800" b="0" dirty="0">
                <a:solidFill>
                  <a:schemeClr val="tx1"/>
                </a:solidFill>
                <a:latin typeface="Garamond" panose="02020404030301010803" pitchFamily="18" charset="0"/>
                <a:sym typeface="Wingdings" panose="05000000000000000000" pitchFamily="2" charset="2"/>
              </a:rPr>
              <a:t>▪ i fatti della vicenda alla base del giudizio, </a:t>
            </a:r>
            <a:r>
              <a:rPr lang="it-IT" sz="1800" b="0" dirty="0">
                <a:solidFill>
                  <a:srgbClr val="1E2A45"/>
                </a:solidFill>
                <a:latin typeface="Garamond" panose="02020404030301010803" pitchFamily="18" charset="0"/>
                <a:ea typeface="Arial" charset="0"/>
                <a:cs typeface="Arial" panose="020B0604020202020204" pitchFamily="34" charset="0"/>
              </a:rPr>
              <a:t>▪ </a:t>
            </a:r>
            <a:r>
              <a:rPr lang="it-IT" sz="1800" b="0" dirty="0">
                <a:solidFill>
                  <a:schemeClr val="tx1"/>
                </a:solidFill>
                <a:latin typeface="Garamond" panose="02020404030301010803" pitchFamily="18" charset="0"/>
                <a:sym typeface="Wingdings" panose="05000000000000000000" pitchFamily="2" charset="2"/>
              </a:rPr>
              <a:t>le domande e le eccezioni delle parti e</a:t>
            </a:r>
            <a:br>
              <a:rPr lang="it-IT" sz="1800" b="0" dirty="0">
                <a:solidFill>
                  <a:schemeClr val="tx1"/>
                </a:solidFill>
                <a:latin typeface="Garamond" panose="02020404030301010803" pitchFamily="18" charset="0"/>
                <a:sym typeface="Wingdings" panose="05000000000000000000" pitchFamily="2" charset="2"/>
              </a:rPr>
            </a:br>
            <a:r>
              <a:rPr lang="it-IT" sz="1800" b="0" dirty="0">
                <a:solidFill>
                  <a:schemeClr val="tx1"/>
                </a:solidFill>
                <a:latin typeface="Garamond" panose="02020404030301010803" pitchFamily="18" charset="0"/>
                <a:sym typeface="Wingdings" panose="05000000000000000000" pitchFamily="2" charset="2"/>
              </a:rPr>
              <a:t>▪ i momenti essenziali del processo. Può contenere riferimenti a precedenti conformi.</a:t>
            </a:r>
          </a:p>
          <a:p>
            <a:pPr marL="263525" algn="just"/>
            <a:endParaRPr lang="it-IT" sz="1800" dirty="0">
              <a:solidFill>
                <a:schemeClr val="tx1"/>
              </a:solidFill>
              <a:latin typeface="Garamond" panose="02020404030301010803" pitchFamily="18" charset="0"/>
              <a:sym typeface="Wingdings" panose="05000000000000000000" pitchFamily="2" charset="2"/>
            </a:endParaRPr>
          </a:p>
          <a:p>
            <a:pPr marL="263525" lvl="1" indent="0" algn="just">
              <a:buNone/>
            </a:pPr>
            <a:r>
              <a:rPr lang="it-IT" sz="1800" dirty="0">
                <a:solidFill>
                  <a:schemeClr val="tx1"/>
                </a:solidFill>
                <a:latin typeface="Garamond" panose="02020404030301010803" pitchFamily="18" charset="0"/>
                <a:sym typeface="Wingdings" panose="05000000000000000000" pitchFamily="2" charset="2"/>
              </a:rPr>
              <a:t>La decisione va individuata non solo dalle statuizioni formali del dispositivo (c.d. PQM) ma anche della enunciazioni riportate in motivazione, integrative del dispositivo e della volontà del Giudice.</a:t>
            </a:r>
          </a:p>
        </p:txBody>
      </p:sp>
      <p:sp>
        <p:nvSpPr>
          <p:cNvPr id="3" name="object 3"/>
          <p:cNvSpPr/>
          <p:nvPr/>
        </p:nvSpPr>
        <p:spPr>
          <a:xfrm>
            <a:off x="0" y="6858000"/>
            <a:ext cx="9144000" cy="0"/>
          </a:xfrm>
          <a:custGeom>
            <a:avLst/>
            <a:gdLst/>
            <a:ahLst/>
            <a:cxnLst/>
            <a:rect l="l" t="t" r="r" b="b"/>
            <a:pathLst>
              <a:path w="9144000">
                <a:moveTo>
                  <a:pt x="0" y="0"/>
                </a:moveTo>
                <a:lnTo>
                  <a:pt x="9144000" y="0"/>
                </a:lnTo>
              </a:path>
            </a:pathLst>
          </a:custGeom>
          <a:ln w="3175">
            <a:solidFill>
              <a:srgbClr val="051B3E"/>
            </a:solidFill>
          </a:ln>
        </p:spPr>
        <p:txBody>
          <a:bodyPr wrap="square" lIns="0" tIns="0" rIns="0" bIns="0" rtlCol="0"/>
          <a:lstStyle/>
          <a:p>
            <a:endParaRPr/>
          </a:p>
        </p:txBody>
      </p:sp>
      <p:sp>
        <p:nvSpPr>
          <p:cNvPr id="2" name="Titolo 1">
            <a:extLst>
              <a:ext uri="{FF2B5EF4-FFF2-40B4-BE49-F238E27FC236}">
                <a16:creationId xmlns:a16="http://schemas.microsoft.com/office/drawing/2014/main" id="{22FC83DD-4585-9A84-D7A4-742CC1F88162}"/>
              </a:ext>
            </a:extLst>
          </p:cNvPr>
          <p:cNvSpPr txBox="1">
            <a:spLocks/>
          </p:cNvSpPr>
          <p:nvPr/>
        </p:nvSpPr>
        <p:spPr>
          <a:xfrm>
            <a:off x="999460" y="218662"/>
            <a:ext cx="7145079" cy="487779"/>
          </a:xfrm>
          <a:prstGeom prst="rect">
            <a:avLst/>
          </a:prstGeom>
          <a:ln w="6350">
            <a:solidFill>
              <a:srgbClr val="E72A7A"/>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it-IT" sz="2400" b="1" i="0" u="none" strike="noStrike" kern="0" cap="none" spc="0" normalizeH="0" baseline="0" noProof="0" dirty="0">
                <a:ln>
                  <a:noFill/>
                </a:ln>
                <a:solidFill>
                  <a:srgbClr val="E72A7A"/>
                </a:solidFill>
                <a:effectLst/>
                <a:uLnTx/>
                <a:uFillTx/>
                <a:latin typeface="Garamond" panose="02020404030301010803" pitchFamily="18" charset="0"/>
                <a:ea typeface="+mn-ea"/>
                <a:cs typeface="+mn-cs"/>
              </a:rPr>
              <a:t>ART. 132 - CONTENUTO DELLA SENTENZA</a:t>
            </a:r>
            <a:endParaRPr kumimoji="0" lang="it-IT" sz="2400" b="0" i="1" u="none" strike="noStrike" kern="0" cap="none" spc="0" normalizeH="0" baseline="0" noProof="0" dirty="0">
              <a:ln>
                <a:noFill/>
              </a:ln>
              <a:solidFill>
                <a:srgbClr val="1E2A45"/>
              </a:solidFill>
              <a:effectLst/>
              <a:uLnTx/>
              <a:uFillTx/>
              <a:latin typeface="Garamond" panose="02020404030301010803" pitchFamily="18" charset="0"/>
              <a:ea typeface="+mn-ea"/>
              <a:cs typeface="+mn-cs"/>
            </a:endParaRPr>
          </a:p>
        </p:txBody>
      </p:sp>
      <p:sp>
        <p:nvSpPr>
          <p:cNvPr id="4" name="Freccia a gallone 3">
            <a:extLst>
              <a:ext uri="{FF2B5EF4-FFF2-40B4-BE49-F238E27FC236}">
                <a16:creationId xmlns:a16="http://schemas.microsoft.com/office/drawing/2014/main" id="{98544562-5318-CC00-6CEC-60137CCF66F4}"/>
              </a:ext>
            </a:extLst>
          </p:cNvPr>
          <p:cNvSpPr/>
          <p:nvPr/>
        </p:nvSpPr>
        <p:spPr>
          <a:xfrm>
            <a:off x="483235" y="5526211"/>
            <a:ext cx="186250" cy="200055"/>
          </a:xfrm>
          <a:prstGeom prst="chevron">
            <a:avLst/>
          </a:prstGeom>
          <a:solidFill>
            <a:srgbClr val="E72A7A"/>
          </a:solidFill>
        </p:spPr>
        <p:txBody>
          <a:bodyPr wrap="square" lIns="0" tIns="0" rIns="0" bIns="0" rtlCol="0" anchor="ctr">
            <a:spAutoFit/>
          </a:bodyPr>
          <a:lstStyle/>
          <a:p>
            <a:pPr marL="12700" algn="ctr">
              <a:lnSpc>
                <a:spcPct val="100000"/>
              </a:lnSpc>
              <a:spcBef>
                <a:spcPts val="885"/>
              </a:spcBef>
            </a:pPr>
            <a:endParaRPr lang="it-IT" sz="1300" dirty="0">
              <a:latin typeface="Arial"/>
              <a:cs typeface="Arial"/>
            </a:endParaRPr>
          </a:p>
        </p:txBody>
      </p:sp>
    </p:spTree>
    <p:extLst>
      <p:ext uri="{BB962C8B-B14F-4D97-AF65-F5344CB8AC3E}">
        <p14:creationId xmlns:p14="http://schemas.microsoft.com/office/powerpoint/2010/main" val="9349335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E90E0B70-7344-C2DE-4B68-598E2E214366}"/>
              </a:ext>
            </a:extLst>
          </p:cNvPr>
          <p:cNvSpPr>
            <a:spLocks noGrp="1"/>
          </p:cNvSpPr>
          <p:nvPr>
            <p:ph idx="1"/>
          </p:nvPr>
        </p:nvSpPr>
        <p:spPr>
          <a:xfrm>
            <a:off x="437745" y="1373453"/>
            <a:ext cx="8297693" cy="4438067"/>
          </a:xfrm>
        </p:spPr>
        <p:txBody>
          <a:bodyPr>
            <a:normAutofit fontScale="92500"/>
          </a:bodyPr>
          <a:lstStyle/>
          <a:p>
            <a:pPr algn="just">
              <a:lnSpc>
                <a:spcPct val="110000"/>
              </a:lnSpc>
              <a:spcAft>
                <a:spcPts val="1000"/>
              </a:spcAft>
              <a:tabLst>
                <a:tab pos="2844800" algn="l"/>
              </a:tabLst>
            </a:pPr>
            <a:r>
              <a:rPr lang="it-IT" b="1" dirty="0">
                <a:effectLst/>
                <a:latin typeface="Garamond" panose="02020404030301010803" pitchFamily="18" charset="0"/>
                <a:ea typeface="Georgia" panose="02040502050405020303" pitchFamily="18" charset="0"/>
                <a:cs typeface="Georgia" panose="02040502050405020303" pitchFamily="18" charset="0"/>
              </a:rPr>
              <a:t>I. </a:t>
            </a:r>
            <a:r>
              <a:rPr lang="it-IT" sz="2000" b="1" u="sng" cap="small"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s</a:t>
            </a:r>
            <a:r>
              <a:rPr lang="it-IT" sz="2000" b="1" u="sng" cap="small"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uffi</a:t>
            </a:r>
            <a:r>
              <a:rPr lang="it-IT" sz="2000" b="1" u="sng" cap="small"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c</a:t>
            </a:r>
            <a:r>
              <a:rPr lang="it-IT" sz="2000" b="1" u="sng" cap="small"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i</a:t>
            </a:r>
            <a:r>
              <a:rPr lang="it-IT" sz="2000" b="1" u="sng" cap="small"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a:t>
            </a:r>
            <a:r>
              <a:rPr lang="it-IT" sz="2000" b="1" u="sng" cap="small"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n</a:t>
            </a:r>
            <a:r>
              <a:rPr lang="it-IT" sz="2000" b="1" u="sng" cap="small"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za</a:t>
            </a:r>
            <a:r>
              <a:rPr lang="it-IT" sz="2000" b="1" u="sng" cap="small" spc="-1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sz="2000" b="1" u="sng" cap="small"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a:t>
            </a:r>
            <a:r>
              <a:rPr lang="it-IT" sz="2000" b="1" u="sng" cap="small"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sz="2000" b="1" u="sng" cap="small"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comp</a:t>
            </a:r>
            <a:r>
              <a:rPr lang="it-IT" sz="2000" b="1" u="sng" cap="small"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l</a:t>
            </a:r>
            <a:r>
              <a:rPr lang="it-IT" sz="2000" b="1" u="sng" cap="small"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a:t>
            </a:r>
            <a:r>
              <a:rPr lang="it-IT" sz="2000" b="1" u="sng" cap="small"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t</a:t>
            </a:r>
            <a:r>
              <a:rPr lang="it-IT" sz="2000" b="1" u="sng" cap="small"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ezza</a:t>
            </a:r>
            <a:r>
              <a:rPr lang="it-IT" sz="2000" cap="small"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t>
            </a:r>
            <a:r>
              <a:rPr lang="it-IT" sz="2000" cap="small" dirty="0">
                <a:effectLst/>
                <a:latin typeface="Garamond" panose="02020404030301010803" pitchFamily="18" charset="0"/>
                <a:ea typeface="Georgia" panose="02040502050405020303" pitchFamily="18" charset="0"/>
                <a:cs typeface="Georgia" panose="02040502050405020303" pitchFamily="18" charset="0"/>
              </a:rPr>
              <a:t>  </a:t>
            </a:r>
            <a:r>
              <a:rPr lang="it-IT" spc="-5" dirty="0">
                <a:solidFill>
                  <a:schemeClr val="tx1"/>
                </a:solidFill>
                <a:latin typeface="Garamond" panose="02020404030301010803" pitchFamily="18" charset="0"/>
                <a:ea typeface="Georgia" panose="02040502050405020303" pitchFamily="18" charset="0"/>
                <a:cs typeface="Georgia" panose="02040502050405020303" pitchFamily="18" charset="0"/>
              </a:rPr>
              <a:t>l</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 </a:t>
            </a:r>
            <a:r>
              <a:rPr lang="it-IT" spc="10"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m</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ot</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iva</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z</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i</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o</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n</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a:t>
            </a:r>
            <a:r>
              <a:rPr lang="it-IT" spc="34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d</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v</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 </a:t>
            </a:r>
            <a:r>
              <a:rPr lang="it-IT" spc="1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co</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n</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s</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n</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t</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i</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r</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a:t>
            </a:r>
            <a:r>
              <a:rPr lang="it-IT" spc="380"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di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r</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i</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pe</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r</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co</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rr</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r</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a:t>
            </a:r>
            <a:r>
              <a:rPr lang="it-IT" spc="170"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l</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i</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ter</a:t>
            </a:r>
            <a:r>
              <a:rPr lang="it-IT" spc="190"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l</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og</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i</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co-g</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iu</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r</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idi</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co</a:t>
            </a:r>
            <a:r>
              <a:rPr lang="it-IT" spc="19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s</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g</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ui</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to</a:t>
            </a:r>
            <a:r>
              <a:rPr lang="it-IT" spc="210"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a:t>
            </a:r>
            <a:r>
              <a:rPr lang="it-IT" spc="21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d</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i</a:t>
            </a:r>
            <a:r>
              <a:rPr lang="it-IT" spc="220"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cog</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li</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r</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a:t>
            </a:r>
            <a:r>
              <a:rPr lang="it-IT" spc="20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l</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a:t>
            </a:r>
            <a:r>
              <a:rPr lang="it-IT" spc="21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r</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g</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i</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o</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n</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i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d</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ll</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a:t>
            </a:r>
            <a:r>
              <a:rPr lang="it-IT" spc="2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s</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o</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luzi</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o</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n</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p</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r</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s</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ce</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l</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t</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così da coprire</a:t>
            </a:r>
            <a:r>
              <a:rPr lang="it-IT" spc="-1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 </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t</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u</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tti</a:t>
            </a:r>
            <a:r>
              <a:rPr lang="it-IT" u="heavy" spc="10"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 </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i</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 </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p</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un</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t</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i</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 </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d</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ec</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i</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s</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iv</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i</a:t>
            </a:r>
            <a:r>
              <a:rPr lang="it-IT" u="heavy" spc="-10"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 </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d</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e</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ll</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a co</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n</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t</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r</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o</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v</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e</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rs</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i</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a</a:t>
            </a:r>
            <a:r>
              <a:rPr lang="it-IT" spc="-4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(C</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ss</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n</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1</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2</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1</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23</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20</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1</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3</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dirty="0">
                <a:solidFill>
                  <a:schemeClr val="tx1"/>
                </a:solidFill>
                <a:effectLst/>
                <a:latin typeface="Garamond" panose="02020404030301010803" pitchFamily="18" charset="0"/>
                <a:ea typeface="Calibri" panose="020F0502020204030204" pitchFamily="34" charset="0"/>
                <a:cs typeface="Times New Roman" panose="02020603050405020304" pitchFamily="18" charset="0"/>
              </a:rPr>
              <a:t>Il </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g</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iudi</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ce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d</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v</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a:t>
            </a:r>
            <a:r>
              <a:rPr lang="it-IT" spc="70"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altresì descrivere il </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p</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r</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oce</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ss</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o </a:t>
            </a:r>
            <a:r>
              <a:rPr lang="it-IT" u="heavy" spc="300"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 </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cog</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ni</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t</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iv</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o </a:t>
            </a:r>
            <a:r>
              <a:rPr lang="it-IT" u="heavy" spc="300"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 </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a</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tt</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r</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ave</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rs</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o </a:t>
            </a:r>
            <a:r>
              <a:rPr lang="it-IT" u="heavy" spc="28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 </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il</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 </a:t>
            </a:r>
            <a:r>
              <a:rPr lang="it-IT" u="heavy" spc="310"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 </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qual</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e </a:t>
            </a:r>
            <a:r>
              <a:rPr lang="it-IT" u="heavy" spc="28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 </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è </a:t>
            </a:r>
            <a:r>
              <a:rPr lang="it-IT" u="heavy" spc="31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 </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p</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a</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ss</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a</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t</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o </a:t>
            </a:r>
            <a:r>
              <a:rPr lang="it-IT" u="heavy" spc="300"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 </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dall</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a </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s</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i</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t</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uazi</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o</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n</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e</a:t>
            </a:r>
            <a:r>
              <a:rPr lang="it-IT" u="heavy" spc="1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 </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di</a:t>
            </a:r>
            <a:r>
              <a:rPr lang="it-IT" u="heavy" spc="40"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 </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ini</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z</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ial</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e</a:t>
            </a:r>
            <a:r>
              <a:rPr lang="it-IT" u="heavy" spc="20"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 </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i</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g</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n</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o</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r</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an</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za </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d</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ei</a:t>
            </a:r>
            <a:r>
              <a:rPr lang="it-IT" u="heavy" spc="4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 </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fa</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tti</a:t>
            </a:r>
            <a:r>
              <a:rPr lang="it-IT" u="heavy" spc="40"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 </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all</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a</a:t>
            </a:r>
            <a:r>
              <a:rPr lang="it-IT" u="heavy" spc="40"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 </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s</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i</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t</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uazi</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o</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n</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e</a:t>
            </a:r>
            <a:r>
              <a:rPr lang="it-IT" u="heavy" spc="1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 </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finale</a:t>
            </a:r>
            <a:r>
              <a:rPr lang="it-IT" u="heavy" spc="1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 </a:t>
            </a:r>
            <a:r>
              <a:rPr lang="it-IT" u="sng"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co</a:t>
            </a:r>
            <a:r>
              <a:rPr lang="it-IT" u="sng"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s</a:t>
            </a:r>
            <a:r>
              <a:rPr lang="it-IT" u="sng"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t</a:t>
            </a:r>
            <a:r>
              <a:rPr lang="it-IT" u="sng"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i</a:t>
            </a:r>
            <a:r>
              <a:rPr lang="it-IT" u="sng"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t</a:t>
            </a:r>
            <a:r>
              <a:rPr lang="it-IT" u="sng"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ui</a:t>
            </a:r>
            <a:r>
              <a:rPr lang="it-IT" u="sng"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ta</a:t>
            </a:r>
            <a:r>
              <a:rPr lang="it-IT" u="sng" spc="40"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 </a:t>
            </a:r>
            <a:r>
              <a:rPr lang="it-IT" u="sng"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dal</a:t>
            </a:r>
            <a:r>
              <a:rPr lang="it-IT" u="sng"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u="sng"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g</a:t>
            </a:r>
            <a:r>
              <a:rPr lang="it-IT" u="sng"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iudizi</a:t>
            </a:r>
            <a:r>
              <a:rPr lang="it-IT" u="sng"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o</a:t>
            </a:r>
            <a:r>
              <a:rPr lang="it-IT" dirty="0">
                <a:solidFill>
                  <a:schemeClr val="tx1"/>
                </a:solidFill>
                <a:uFill>
                  <a:solidFill>
                    <a:srgbClr val="000000"/>
                  </a:solidFill>
                </a:uFill>
                <a:latin typeface="Garamond" panose="02020404030301010803" pitchFamily="18" charset="0"/>
                <a:ea typeface="Georgia" panose="02040502050405020303" pitchFamily="18" charset="0"/>
                <a:cs typeface="Georgia" panose="02040502050405020303" pitchFamily="18" charset="0"/>
              </a:rPr>
              <a:t> </a:t>
            </a:r>
            <a:r>
              <a:rPr lang="it-IT" dirty="0">
                <a:solidFill>
                  <a:schemeClr val="tx1"/>
                </a:solidFill>
                <a:uFill>
                  <a:solidFill>
                    <a:srgbClr val="000000"/>
                  </a:solidFill>
                </a:uFill>
                <a:latin typeface="Garamond" panose="02020404030301010803" pitchFamily="18" charset="0"/>
                <a:ea typeface="Georgia" panose="02040502050405020303" pitchFamily="18" charset="0"/>
                <a:cs typeface="Georgia" panose="02040502050405020303" pitchFamily="18" charset="0"/>
                <a:sym typeface="Wingdings" panose="05000000000000000000" pitchFamily="2" charset="2"/>
              </a:rPr>
              <a:t> c.d. </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co</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n</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te</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nu</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to</a:t>
            </a:r>
            <a:r>
              <a:rPr lang="it-IT" spc="10"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“dinami</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co”</a:t>
            </a:r>
            <a:r>
              <a:rPr lang="it-IT" spc="10"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d</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ll</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a:t>
            </a:r>
            <a:r>
              <a:rPr lang="it-IT" spc="30"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di</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c</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hia</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r</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z</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i</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o</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n</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st</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ss</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(C</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ss</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n</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1</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23</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6</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200</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6</a:t>
            </a:r>
            <a:r>
              <a:rPr lang="it-IT" spc="-5" dirty="0">
                <a:solidFill>
                  <a:schemeClr val="tx1"/>
                </a:solidFill>
                <a:latin typeface="Garamond" panose="02020404030301010803" pitchFamily="18" charset="0"/>
                <a:ea typeface="Georgia" panose="02040502050405020303" pitchFamily="18" charset="0"/>
                <a:cs typeface="Georgia" panose="02040502050405020303" pitchFamily="18" charset="0"/>
              </a:rPr>
              <a:t>).</a:t>
            </a:r>
          </a:p>
          <a:p>
            <a:pPr algn="just">
              <a:lnSpc>
                <a:spcPct val="110000"/>
              </a:lnSpc>
              <a:spcAft>
                <a:spcPts val="1000"/>
              </a:spcAft>
              <a:tabLst>
                <a:tab pos="2844800" algn="l"/>
              </a:tabLst>
            </a:pPr>
            <a:endParaRPr lang="it-IT" dirty="0">
              <a:solidFill>
                <a:schemeClr val="tx1"/>
              </a:solidFill>
              <a:effectLst/>
              <a:latin typeface="Garamond" panose="02020404030301010803" pitchFamily="18" charset="0"/>
              <a:ea typeface="Calibri" panose="020F0502020204030204" pitchFamily="34" charset="0"/>
              <a:cs typeface="Times New Roman" panose="02020603050405020304" pitchFamily="18" charset="0"/>
            </a:endParaRPr>
          </a:p>
          <a:p>
            <a:pPr algn="just">
              <a:lnSpc>
                <a:spcPct val="110000"/>
              </a:lnSpc>
              <a:spcAft>
                <a:spcPts val="1000"/>
              </a:spcAft>
              <a:tabLst>
                <a:tab pos="2844800" algn="l"/>
              </a:tabLst>
            </a:pPr>
            <a:r>
              <a:rPr lang="en-US" b="1" spc="-5" dirty="0">
                <a:effectLst/>
                <a:latin typeface="Garamond" panose="02020404030301010803" pitchFamily="18" charset="0"/>
                <a:ea typeface="Georgia" panose="02040502050405020303" pitchFamily="18" charset="0"/>
                <a:cs typeface="Georgia" panose="02040502050405020303" pitchFamily="18" charset="0"/>
              </a:rPr>
              <a:t>II. </a:t>
            </a:r>
            <a:r>
              <a:rPr lang="en-US" sz="2000" b="1" u="sng" cap="small" spc="-5" dirty="0" err="1">
                <a:solidFill>
                  <a:schemeClr val="tx1"/>
                </a:solidFill>
                <a:effectLst/>
                <a:latin typeface="Garamond" panose="02020404030301010803" pitchFamily="18" charset="0"/>
                <a:ea typeface="Georgia" panose="02040502050405020303" pitchFamily="18" charset="0"/>
                <a:cs typeface="Georgia" panose="02040502050405020303" pitchFamily="18" charset="0"/>
              </a:rPr>
              <a:t>l</a:t>
            </a:r>
            <a:r>
              <a:rPr lang="en-US" sz="2000" b="1" u="sng" cap="small" dirty="0" err="1">
                <a:solidFill>
                  <a:schemeClr val="tx1"/>
                </a:solidFill>
                <a:effectLst/>
                <a:latin typeface="Garamond" panose="02020404030301010803" pitchFamily="18" charset="0"/>
                <a:ea typeface="Georgia" panose="02040502050405020303" pitchFamily="18" charset="0"/>
                <a:cs typeface="Georgia" panose="02040502050405020303" pitchFamily="18" charset="0"/>
              </a:rPr>
              <a:t>o</a:t>
            </a:r>
            <a:r>
              <a:rPr lang="en-US" sz="2000" b="1" u="sng" cap="small" spc="-5" dirty="0" err="1">
                <a:solidFill>
                  <a:schemeClr val="tx1"/>
                </a:solidFill>
                <a:effectLst/>
                <a:latin typeface="Garamond" panose="02020404030301010803" pitchFamily="18" charset="0"/>
                <a:ea typeface="Georgia" panose="02040502050405020303" pitchFamily="18" charset="0"/>
                <a:cs typeface="Georgia" panose="02040502050405020303" pitchFamily="18" charset="0"/>
              </a:rPr>
              <a:t>g</a:t>
            </a:r>
            <a:r>
              <a:rPr lang="en-US" sz="2000" b="1" u="sng" cap="small" spc="5" dirty="0" err="1">
                <a:solidFill>
                  <a:schemeClr val="tx1"/>
                </a:solidFill>
                <a:effectLst/>
                <a:latin typeface="Garamond" panose="02020404030301010803" pitchFamily="18" charset="0"/>
                <a:ea typeface="Georgia" panose="02040502050405020303" pitchFamily="18" charset="0"/>
                <a:cs typeface="Georgia" panose="02040502050405020303" pitchFamily="18" charset="0"/>
              </a:rPr>
              <a:t>i</a:t>
            </a:r>
            <a:r>
              <a:rPr lang="en-US" sz="2000" b="1" u="sng" cap="small" dirty="0" err="1">
                <a:solidFill>
                  <a:schemeClr val="tx1"/>
                </a:solidFill>
                <a:effectLst/>
                <a:latin typeface="Garamond" panose="02020404030301010803" pitchFamily="18" charset="0"/>
                <a:ea typeface="Georgia" panose="02040502050405020303" pitchFamily="18" charset="0"/>
                <a:cs typeface="Georgia" panose="02040502050405020303" pitchFamily="18" charset="0"/>
              </a:rPr>
              <a:t>c</a:t>
            </a:r>
            <a:r>
              <a:rPr lang="en-US" sz="2000" b="1" u="sng" cap="small" spc="5" dirty="0" err="1">
                <a:solidFill>
                  <a:schemeClr val="tx1"/>
                </a:solidFill>
                <a:effectLst/>
                <a:latin typeface="Garamond" panose="02020404030301010803" pitchFamily="18" charset="0"/>
                <a:ea typeface="Georgia" panose="02040502050405020303" pitchFamily="18" charset="0"/>
                <a:cs typeface="Georgia" panose="02040502050405020303" pitchFamily="18" charset="0"/>
              </a:rPr>
              <a:t>i</a:t>
            </a:r>
            <a:r>
              <a:rPr lang="en-US" sz="2000" b="1" u="sng" cap="small" spc="-5" dirty="0" err="1">
                <a:solidFill>
                  <a:schemeClr val="tx1"/>
                </a:solidFill>
                <a:effectLst/>
                <a:latin typeface="Garamond" panose="02020404030301010803" pitchFamily="18" charset="0"/>
                <a:ea typeface="Georgia" panose="02040502050405020303" pitchFamily="18" charset="0"/>
                <a:cs typeface="Georgia" panose="02040502050405020303" pitchFamily="18" charset="0"/>
              </a:rPr>
              <a:t>t</a:t>
            </a:r>
            <a:r>
              <a:rPr lang="en-US" sz="2000" b="1" u="sng" cap="small" dirty="0" err="1">
                <a:solidFill>
                  <a:schemeClr val="tx1"/>
                </a:solidFill>
                <a:effectLst/>
                <a:latin typeface="Garamond" panose="02020404030301010803" pitchFamily="18" charset="0"/>
                <a:ea typeface="Georgia" panose="02040502050405020303" pitchFamily="18" charset="0"/>
                <a:cs typeface="Georgia" panose="02040502050405020303" pitchFamily="18" charset="0"/>
              </a:rPr>
              <a:t>à</a:t>
            </a:r>
            <a:r>
              <a:rPr lang="en-US" sz="2000" b="1" u="sng" cap="small" spc="-2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en-US" sz="2000" b="1" u="sng" cap="small" dirty="0" err="1">
                <a:solidFill>
                  <a:schemeClr val="tx1"/>
                </a:solidFill>
                <a:latin typeface="Garamond" panose="02020404030301010803" pitchFamily="18" charset="0"/>
              </a:rPr>
              <a:t>intrinseca</a:t>
            </a:r>
            <a:r>
              <a:rPr lang="en-US" sz="2000" b="1" u="sng" cap="small"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t>
            </a:r>
            <a:r>
              <a:rPr lang="en-US" sz="2000" b="1" cap="small"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spc="-5" dirty="0">
                <a:solidFill>
                  <a:schemeClr val="tx1"/>
                </a:solidFill>
                <a:latin typeface="Garamond" panose="02020404030301010803" pitchFamily="18" charset="0"/>
                <a:ea typeface="Georgia" panose="02040502050405020303" pitchFamily="18" charset="0"/>
                <a:cs typeface="Georgia" panose="02040502050405020303" pitchFamily="18" charset="0"/>
              </a:rPr>
              <a:t>l</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  </a:t>
            </a:r>
            <a:r>
              <a:rPr lang="it-IT" spc="310"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m</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ot</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iva</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z</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i</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o</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n</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  </a:t>
            </a:r>
            <a:r>
              <a:rPr lang="it-IT" spc="25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d</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v</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  </a:t>
            </a:r>
            <a:r>
              <a:rPr lang="it-IT" spc="31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co</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n</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s</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i</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s</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te</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r</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  </a:t>
            </a:r>
            <a:r>
              <a:rPr lang="it-IT" spc="29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i</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n  </a:t>
            </a:r>
            <a:r>
              <a:rPr lang="it-IT" spc="30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un</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  </a:t>
            </a:r>
            <a:r>
              <a:rPr lang="it-IT" spc="29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s</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equenz</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a  </a:t>
            </a:r>
            <a:r>
              <a:rPr lang="it-IT" u="heavy" spc="28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 </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coo</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r</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dina</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ta  </a:t>
            </a:r>
            <a:r>
              <a:rPr lang="it-IT" u="heavy" spc="290"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 </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e  </a:t>
            </a:r>
            <a:r>
              <a:rPr lang="it-IT" u="heavy" spc="320"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 </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n</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on</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co</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n</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t</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r</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addi</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tto</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r</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i</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a</a:t>
            </a:r>
            <a:r>
              <a:rPr lang="it-IT" spc="50"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d</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i</a:t>
            </a:r>
            <a:r>
              <a:rPr lang="it-IT" spc="50"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p</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r</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opo</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s</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i</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z</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i</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o</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ni</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co</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rr</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la</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te</a:t>
            </a:r>
            <a:r>
              <a:rPr lang="it-IT" spc="2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l</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a:t>
            </a:r>
            <a:r>
              <a:rPr lang="it-IT" spc="4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un</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a:t>
            </a:r>
            <a:r>
              <a:rPr lang="it-IT" spc="4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all</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a:t>
            </a:r>
            <a:r>
              <a:rPr lang="it-IT" spc="4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al</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t</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r</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a:t>
            </a:r>
            <a:r>
              <a:rPr lang="it-IT" spc="100"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i</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n</a:t>
            </a:r>
            <a:r>
              <a:rPr lang="it-IT" spc="90"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m</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o</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d</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o</a:t>
            </a:r>
            <a:r>
              <a:rPr lang="it-IT" spc="80"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d</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a:t>
            </a:r>
            <a:r>
              <a:rPr lang="it-IT" spc="110"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st</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abili</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r</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a:t>
            </a:r>
            <a:r>
              <a:rPr lang="it-IT" spc="80"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un</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a:t>
            </a:r>
            <a:r>
              <a:rPr lang="it-IT" spc="8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c</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a</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te</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n</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a</a:t>
            </a:r>
            <a:r>
              <a:rPr lang="it-IT" u="heavy" spc="90"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 </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l</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og</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i</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ca</a:t>
            </a:r>
            <a:r>
              <a:rPr lang="it-IT" u="heavy" spc="-1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inin</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te</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rr</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otta</a:t>
            </a:r>
            <a:r>
              <a:rPr lang="it-IT" spc="60"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c</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h</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dall</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a:t>
            </a:r>
            <a:r>
              <a:rPr lang="it-IT" spc="2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p</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r</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m</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ss</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i</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n</a:t>
            </a:r>
            <a:r>
              <a:rPr lang="it-IT" spc="1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fa</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tto,</a:t>
            </a:r>
            <a:r>
              <a:rPr lang="it-IT" spc="2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g</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iun</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ge</a:t>
            </a:r>
            <a:r>
              <a:rPr lang="it-IT" spc="1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all</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a:t>
            </a:r>
            <a:r>
              <a:rPr lang="it-IT" spc="30"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co</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n</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s</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eg</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u</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n</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ze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i</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n</a:t>
            </a:r>
            <a:r>
              <a:rPr lang="it-IT" spc="1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di</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r</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i</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tto</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ed</a:t>
            </a:r>
            <a:r>
              <a:rPr lang="it-IT" spc="30"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all</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a:t>
            </a:r>
            <a:r>
              <a:rPr lang="it-IT" spc="30"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fi</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ss</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z</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i</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o</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n</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d</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el p</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r</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ece</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tt</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o</a:t>
            </a:r>
            <a:r>
              <a:rPr lang="it-IT" spc="-1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d</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el</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c</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s</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o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d</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i</a:t>
            </a:r>
            <a:r>
              <a:rPr lang="it-IT" spc="10"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s</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pec</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i</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 </a:t>
            </a:r>
            <a:r>
              <a:rPr lang="it-IT" dirty="0">
                <a:solidFill>
                  <a:schemeClr val="tx1"/>
                </a:solidFill>
                <a:effectLst/>
                <a:latin typeface="Garamond" panose="02020404030301010803" pitchFamily="18" charset="0"/>
                <a:ea typeface="Calibri" panose="020F0502020204030204" pitchFamily="34" charset="0"/>
                <a:cs typeface="Times New Roman" panose="02020603050405020304" pitchFamily="18" charset="0"/>
              </a:rPr>
              <a:t> </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Il</a:t>
            </a:r>
            <a:r>
              <a:rPr lang="it-IT" spc="15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r</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qui</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s</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i</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to</a:t>
            </a:r>
            <a:r>
              <a:rPr lang="it-IT" spc="140"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d</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ll</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a:t>
            </a:r>
            <a:r>
              <a:rPr lang="it-IT" spc="15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l</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og</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i</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c</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i</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tà</a:t>
            </a:r>
            <a:r>
              <a:rPr lang="it-IT" spc="14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d</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ll</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a:t>
            </a:r>
            <a:r>
              <a:rPr lang="it-IT" spc="15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m</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ot</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iva</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z</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i</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o</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n</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a:t>
            </a:r>
            <a:r>
              <a:rPr lang="it-IT" spc="100"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vi</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n</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a:t>
            </a:r>
            <a:r>
              <a:rPr lang="it-IT" spc="14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r</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i</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c</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hi</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s</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to</a:t>
            </a:r>
            <a:r>
              <a:rPr lang="it-IT" spc="140"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dall</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a:t>
            </a:r>
            <a:r>
              <a:rPr lang="it-IT" spc="15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S</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C.</a:t>
            </a:r>
            <a:r>
              <a:rPr lang="it-IT" spc="15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(C</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ss</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t>
            </a:r>
            <a:r>
              <a:rPr lang="it-IT" spc="15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n</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en-US"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9</a:t>
            </a:r>
            <a:r>
              <a:rPr lang="en-US"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1/</a:t>
            </a:r>
            <a:r>
              <a:rPr lang="en-US"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20</a:t>
            </a:r>
            <a:r>
              <a:rPr lang="en-US"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1</a:t>
            </a:r>
            <a:r>
              <a:rPr lang="en-US"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4</a:t>
            </a:r>
            <a:r>
              <a:rPr lang="en-US"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t>
            </a:r>
            <a:r>
              <a:rPr lang="en-US" spc="-6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en-US"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C</a:t>
            </a:r>
            <a:r>
              <a:rPr lang="en-US"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a:t>
            </a:r>
            <a:r>
              <a:rPr lang="en-US"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ss</a:t>
            </a:r>
            <a:r>
              <a:rPr lang="en-US"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t>
            </a:r>
            <a:r>
              <a:rPr lang="en-US" spc="-1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en-US"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n</a:t>
            </a:r>
            <a:r>
              <a:rPr lang="en-US"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t>
            </a:r>
            <a:r>
              <a:rPr lang="en-US"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en-US"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22032</a:t>
            </a:r>
            <a:r>
              <a:rPr lang="en-US"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t>
            </a:r>
            <a:r>
              <a:rPr lang="en-US"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20</a:t>
            </a:r>
            <a:r>
              <a:rPr lang="en-US"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1</a:t>
            </a:r>
            <a:r>
              <a:rPr lang="en-US"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3</a:t>
            </a:r>
            <a:r>
              <a:rPr lang="en-US"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t>
            </a:r>
            <a:r>
              <a:rPr lang="en-US" spc="-90"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en-US"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C</a:t>
            </a:r>
            <a:r>
              <a:rPr lang="en-US"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a:t>
            </a:r>
            <a:r>
              <a:rPr lang="en-US"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ss</a:t>
            </a:r>
            <a:r>
              <a:rPr lang="en-US"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t>
            </a:r>
            <a:r>
              <a:rPr lang="en-US" spc="-1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en-US"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n</a:t>
            </a:r>
            <a:r>
              <a:rPr lang="en-US"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t>
            </a:r>
            <a:r>
              <a:rPr lang="en-US"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9</a:t>
            </a:r>
            <a:r>
              <a:rPr lang="en-US"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52</a:t>
            </a:r>
            <a:r>
              <a:rPr lang="en-US"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t>
            </a:r>
            <a:r>
              <a:rPr lang="en-US"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20</a:t>
            </a:r>
            <a:r>
              <a:rPr lang="en-US"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1</a:t>
            </a:r>
            <a:r>
              <a:rPr lang="en-US"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3</a:t>
            </a:r>
            <a:r>
              <a:rPr lang="en-US"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t>
            </a:r>
            <a:endParaRPr lang="it-IT" dirty="0">
              <a:effectLst/>
              <a:latin typeface="Garamond" panose="02020404030301010803" pitchFamily="18" charset="0"/>
              <a:ea typeface="Calibri" panose="020F0502020204030204" pitchFamily="34" charset="0"/>
              <a:cs typeface="Times New Roman" panose="02020603050405020304" pitchFamily="18" charset="0"/>
            </a:endParaRPr>
          </a:p>
          <a:p>
            <a:endParaRPr lang="it-IT" dirty="0">
              <a:solidFill>
                <a:schemeClr val="tx1"/>
              </a:solidFill>
            </a:endParaRPr>
          </a:p>
          <a:p>
            <a:endParaRPr lang="it-IT" dirty="0"/>
          </a:p>
        </p:txBody>
      </p:sp>
      <p:sp>
        <p:nvSpPr>
          <p:cNvPr id="2" name="Titolo 1">
            <a:extLst>
              <a:ext uri="{FF2B5EF4-FFF2-40B4-BE49-F238E27FC236}">
                <a16:creationId xmlns:a16="http://schemas.microsoft.com/office/drawing/2014/main" id="{F592DEF4-3810-C575-EE18-A16C232EAF18}"/>
              </a:ext>
            </a:extLst>
          </p:cNvPr>
          <p:cNvSpPr txBox="1">
            <a:spLocks/>
          </p:cNvSpPr>
          <p:nvPr/>
        </p:nvSpPr>
        <p:spPr>
          <a:xfrm>
            <a:off x="999460" y="218662"/>
            <a:ext cx="7195416" cy="487779"/>
          </a:xfrm>
          <a:prstGeom prst="rect">
            <a:avLst/>
          </a:prstGeom>
          <a:ln w="6350">
            <a:solidFill>
              <a:srgbClr val="E72A7A"/>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eaLnBrk="1" fontAlgn="auto" latinLnBrk="0" hangingPunct="1">
              <a:lnSpc>
                <a:spcPct val="115000"/>
              </a:lnSpc>
              <a:spcBef>
                <a:spcPts val="125"/>
              </a:spcBef>
              <a:spcAft>
                <a:spcPts val="1000"/>
              </a:spcAft>
              <a:buClrTx/>
              <a:buSzTx/>
              <a:buFontTx/>
              <a:buNone/>
              <a:tabLst/>
              <a:defRPr/>
            </a:pPr>
            <a:r>
              <a:rPr kumimoji="0" lang="it-IT" sz="2400" b="1" i="0" u="none" strike="noStrike" kern="0" cap="none" spc="0" normalizeH="0" baseline="0" noProof="0" dirty="0">
                <a:ln>
                  <a:noFill/>
                </a:ln>
                <a:solidFill>
                  <a:srgbClr val="E72A7A"/>
                </a:solidFill>
                <a:effectLst/>
                <a:uLnTx/>
                <a:uFillTx/>
                <a:latin typeface="Garamond" panose="02020404030301010803" pitchFamily="18" charset="0"/>
                <a:ea typeface="Georgia" panose="02040502050405020303" pitchFamily="18" charset="0"/>
                <a:cs typeface="Georgia" panose="02040502050405020303" pitchFamily="18" charset="0"/>
              </a:rPr>
              <a:t>R</a:t>
            </a:r>
            <a:r>
              <a:rPr kumimoji="0" lang="it-IT" sz="2400" b="1" i="0" u="none" strike="noStrike" kern="0" cap="none" spc="-5" normalizeH="0" baseline="0" noProof="0" dirty="0">
                <a:ln>
                  <a:noFill/>
                </a:ln>
                <a:solidFill>
                  <a:srgbClr val="E72A7A"/>
                </a:solidFill>
                <a:effectLst/>
                <a:uLnTx/>
                <a:uFillTx/>
                <a:latin typeface="Garamond" panose="02020404030301010803" pitchFamily="18" charset="0"/>
                <a:ea typeface="Georgia" panose="02040502050405020303" pitchFamily="18" charset="0"/>
                <a:cs typeface="Georgia" panose="02040502050405020303" pitchFamily="18" charset="0"/>
              </a:rPr>
              <a:t>E</a:t>
            </a:r>
            <a:r>
              <a:rPr kumimoji="0" lang="it-IT" sz="2400" b="1" i="0" u="none" strike="noStrike" kern="0" cap="none" spc="0" normalizeH="0" baseline="0" noProof="0" dirty="0">
                <a:ln>
                  <a:noFill/>
                </a:ln>
                <a:solidFill>
                  <a:srgbClr val="E72A7A"/>
                </a:solidFill>
                <a:effectLst/>
                <a:uLnTx/>
                <a:uFillTx/>
                <a:latin typeface="Garamond" panose="02020404030301010803" pitchFamily="18" charset="0"/>
                <a:ea typeface="Georgia" panose="02040502050405020303" pitchFamily="18" charset="0"/>
                <a:cs typeface="Georgia" panose="02040502050405020303" pitchFamily="18" charset="0"/>
              </a:rPr>
              <a:t>Q</a:t>
            </a:r>
            <a:r>
              <a:rPr kumimoji="0" lang="it-IT" sz="2400" b="1" i="0" u="none" strike="noStrike" kern="0" cap="none" spc="5" normalizeH="0" baseline="0" noProof="0" dirty="0">
                <a:ln>
                  <a:noFill/>
                </a:ln>
                <a:solidFill>
                  <a:srgbClr val="E72A7A"/>
                </a:solidFill>
                <a:effectLst/>
                <a:uLnTx/>
                <a:uFillTx/>
                <a:latin typeface="Garamond" panose="02020404030301010803" pitchFamily="18" charset="0"/>
                <a:ea typeface="Georgia" panose="02040502050405020303" pitchFamily="18" charset="0"/>
                <a:cs typeface="Georgia" panose="02040502050405020303" pitchFamily="18" charset="0"/>
              </a:rPr>
              <a:t>U</a:t>
            </a:r>
            <a:r>
              <a:rPr kumimoji="0" lang="it-IT" sz="2400" b="1" i="0" u="none" strike="noStrike" kern="0" cap="none" spc="-5" normalizeH="0" baseline="0" noProof="0" dirty="0">
                <a:ln>
                  <a:noFill/>
                </a:ln>
                <a:solidFill>
                  <a:srgbClr val="E72A7A"/>
                </a:solidFill>
                <a:effectLst/>
                <a:uLnTx/>
                <a:uFillTx/>
                <a:latin typeface="Garamond" panose="02020404030301010803" pitchFamily="18" charset="0"/>
                <a:ea typeface="Georgia" panose="02040502050405020303" pitchFamily="18" charset="0"/>
                <a:cs typeface="Georgia" panose="02040502050405020303" pitchFamily="18" charset="0"/>
              </a:rPr>
              <a:t>I</a:t>
            </a:r>
            <a:r>
              <a:rPr kumimoji="0" lang="it-IT" sz="2400" b="1" i="0" u="none" strike="noStrike" kern="0" cap="none" spc="5" normalizeH="0" baseline="0" noProof="0" dirty="0">
                <a:ln>
                  <a:noFill/>
                </a:ln>
                <a:solidFill>
                  <a:srgbClr val="E72A7A"/>
                </a:solidFill>
                <a:effectLst/>
                <a:uLnTx/>
                <a:uFillTx/>
                <a:latin typeface="Garamond" panose="02020404030301010803" pitchFamily="18" charset="0"/>
                <a:ea typeface="Georgia" panose="02040502050405020303" pitchFamily="18" charset="0"/>
                <a:cs typeface="Georgia" panose="02040502050405020303" pitchFamily="18" charset="0"/>
              </a:rPr>
              <a:t>S</a:t>
            </a:r>
            <a:r>
              <a:rPr kumimoji="0" lang="it-IT" sz="2400" b="1" i="0" u="none" strike="noStrike" kern="0" cap="none" spc="-5" normalizeH="0" baseline="0" noProof="0" dirty="0">
                <a:ln>
                  <a:noFill/>
                </a:ln>
                <a:solidFill>
                  <a:srgbClr val="E72A7A"/>
                </a:solidFill>
                <a:effectLst/>
                <a:uLnTx/>
                <a:uFillTx/>
                <a:latin typeface="Garamond" panose="02020404030301010803" pitchFamily="18" charset="0"/>
                <a:ea typeface="Georgia" panose="02040502050405020303" pitchFamily="18" charset="0"/>
                <a:cs typeface="Georgia" panose="02040502050405020303" pitchFamily="18" charset="0"/>
              </a:rPr>
              <a:t>I</a:t>
            </a:r>
            <a:r>
              <a:rPr kumimoji="0" lang="it-IT" sz="2400" b="1" i="0" u="none" strike="noStrike" kern="0" cap="none" spc="0" normalizeH="0" baseline="0" noProof="0" dirty="0">
                <a:ln>
                  <a:noFill/>
                </a:ln>
                <a:solidFill>
                  <a:srgbClr val="E72A7A"/>
                </a:solidFill>
                <a:effectLst/>
                <a:uLnTx/>
                <a:uFillTx/>
                <a:latin typeface="Garamond" panose="02020404030301010803" pitchFamily="18" charset="0"/>
                <a:ea typeface="Georgia" panose="02040502050405020303" pitchFamily="18" charset="0"/>
                <a:cs typeface="Georgia" panose="02040502050405020303" pitchFamily="18" charset="0"/>
              </a:rPr>
              <a:t>TI</a:t>
            </a:r>
            <a:r>
              <a:rPr kumimoji="0" lang="it-IT" sz="2400" b="1" i="0" u="none" strike="noStrike" kern="0" cap="none" spc="-35" normalizeH="0" baseline="0" noProof="0" dirty="0">
                <a:ln>
                  <a:noFill/>
                </a:ln>
                <a:solidFill>
                  <a:srgbClr val="E72A7A"/>
                </a:solidFill>
                <a:effectLst/>
                <a:uLnTx/>
                <a:uFillTx/>
                <a:latin typeface="Garamond" panose="02020404030301010803" pitchFamily="18" charset="0"/>
                <a:ea typeface="Georgia" panose="02040502050405020303" pitchFamily="18" charset="0"/>
                <a:cs typeface="Georgia" panose="02040502050405020303" pitchFamily="18" charset="0"/>
              </a:rPr>
              <a:t> </a:t>
            </a:r>
            <a:r>
              <a:rPr kumimoji="0" lang="it-IT" sz="2400" b="1" i="0" u="none" strike="noStrike" kern="0" cap="none" spc="0" normalizeH="0" baseline="0" noProof="0" dirty="0">
                <a:ln>
                  <a:noFill/>
                </a:ln>
                <a:solidFill>
                  <a:srgbClr val="E72A7A"/>
                </a:solidFill>
                <a:effectLst/>
                <a:uLnTx/>
                <a:uFillTx/>
                <a:latin typeface="Garamond" panose="02020404030301010803" pitchFamily="18" charset="0"/>
                <a:ea typeface="Georgia" panose="02040502050405020303" pitchFamily="18" charset="0"/>
                <a:cs typeface="Georgia" panose="02040502050405020303" pitchFamily="18" charset="0"/>
              </a:rPr>
              <a:t>DELLA</a:t>
            </a:r>
            <a:r>
              <a:rPr kumimoji="0" lang="it-IT" sz="2400" b="1" i="0" u="none" strike="noStrike" kern="0" cap="none" spc="-15" normalizeH="0" baseline="0" noProof="0" dirty="0">
                <a:ln>
                  <a:noFill/>
                </a:ln>
                <a:solidFill>
                  <a:srgbClr val="E72A7A"/>
                </a:solidFill>
                <a:effectLst/>
                <a:uLnTx/>
                <a:uFillTx/>
                <a:latin typeface="Garamond" panose="02020404030301010803" pitchFamily="18" charset="0"/>
                <a:ea typeface="Georgia" panose="02040502050405020303" pitchFamily="18" charset="0"/>
                <a:cs typeface="Georgia" panose="02040502050405020303" pitchFamily="18" charset="0"/>
              </a:rPr>
              <a:t> </a:t>
            </a:r>
            <a:r>
              <a:rPr kumimoji="0" lang="it-IT" sz="2400" b="1" i="0" u="none" strike="noStrike" kern="0" cap="none" spc="0" normalizeH="0" baseline="0" noProof="0" dirty="0">
                <a:ln>
                  <a:noFill/>
                </a:ln>
                <a:solidFill>
                  <a:srgbClr val="E72A7A"/>
                </a:solidFill>
                <a:effectLst/>
                <a:uLnTx/>
                <a:uFillTx/>
                <a:latin typeface="Garamond" panose="02020404030301010803" pitchFamily="18" charset="0"/>
                <a:ea typeface="Georgia" panose="02040502050405020303" pitchFamily="18" charset="0"/>
                <a:cs typeface="Georgia" panose="02040502050405020303" pitchFamily="18" charset="0"/>
              </a:rPr>
              <a:t>M</a:t>
            </a:r>
            <a:r>
              <a:rPr kumimoji="0" lang="it-IT" sz="2400" b="1" i="0" u="none" strike="noStrike" kern="0" cap="none" spc="-5" normalizeH="0" baseline="0" noProof="0" dirty="0">
                <a:ln>
                  <a:noFill/>
                </a:ln>
                <a:solidFill>
                  <a:srgbClr val="E72A7A"/>
                </a:solidFill>
                <a:effectLst/>
                <a:uLnTx/>
                <a:uFillTx/>
                <a:latin typeface="Garamond" panose="02020404030301010803" pitchFamily="18" charset="0"/>
                <a:ea typeface="Georgia" panose="02040502050405020303" pitchFamily="18" charset="0"/>
                <a:cs typeface="Georgia" panose="02040502050405020303" pitchFamily="18" charset="0"/>
              </a:rPr>
              <a:t>O</a:t>
            </a:r>
            <a:r>
              <a:rPr kumimoji="0" lang="it-IT" sz="2400" b="1" i="0" u="none" strike="noStrike" kern="0" cap="none" spc="0" normalizeH="0" baseline="0" noProof="0" dirty="0">
                <a:ln>
                  <a:noFill/>
                </a:ln>
                <a:solidFill>
                  <a:srgbClr val="E72A7A"/>
                </a:solidFill>
                <a:effectLst/>
                <a:uLnTx/>
                <a:uFillTx/>
                <a:latin typeface="Garamond" panose="02020404030301010803" pitchFamily="18" charset="0"/>
                <a:ea typeface="Georgia" panose="02040502050405020303" pitchFamily="18" charset="0"/>
                <a:cs typeface="Georgia" panose="02040502050405020303" pitchFamily="18" charset="0"/>
              </a:rPr>
              <a:t>T</a:t>
            </a:r>
            <a:r>
              <a:rPr kumimoji="0" lang="it-IT" sz="2400" b="1" i="0" u="none" strike="noStrike" kern="0" cap="none" spc="-5" normalizeH="0" baseline="0" noProof="0" dirty="0">
                <a:ln>
                  <a:noFill/>
                </a:ln>
                <a:solidFill>
                  <a:srgbClr val="E72A7A"/>
                </a:solidFill>
                <a:effectLst/>
                <a:uLnTx/>
                <a:uFillTx/>
                <a:latin typeface="Garamond" panose="02020404030301010803" pitchFamily="18" charset="0"/>
                <a:ea typeface="Georgia" panose="02040502050405020303" pitchFamily="18" charset="0"/>
                <a:cs typeface="Georgia" panose="02040502050405020303" pitchFamily="18" charset="0"/>
              </a:rPr>
              <a:t>I</a:t>
            </a:r>
            <a:r>
              <a:rPr kumimoji="0" lang="it-IT" sz="2400" b="1" i="0" u="none" strike="noStrike" kern="0" cap="none" spc="5" normalizeH="0" baseline="0" noProof="0" dirty="0">
                <a:ln>
                  <a:noFill/>
                </a:ln>
                <a:solidFill>
                  <a:srgbClr val="E72A7A"/>
                </a:solidFill>
                <a:effectLst/>
                <a:uLnTx/>
                <a:uFillTx/>
                <a:latin typeface="Garamond" panose="02020404030301010803" pitchFamily="18" charset="0"/>
                <a:ea typeface="Georgia" panose="02040502050405020303" pitchFamily="18" charset="0"/>
                <a:cs typeface="Georgia" panose="02040502050405020303" pitchFamily="18" charset="0"/>
              </a:rPr>
              <a:t>V</a:t>
            </a:r>
            <a:r>
              <a:rPr kumimoji="0" lang="it-IT" sz="2400" b="1" i="0" u="none" strike="noStrike" kern="0" cap="none" spc="-5" normalizeH="0" baseline="0" noProof="0" dirty="0">
                <a:ln>
                  <a:noFill/>
                </a:ln>
                <a:solidFill>
                  <a:srgbClr val="E72A7A"/>
                </a:solidFill>
                <a:effectLst/>
                <a:uLnTx/>
                <a:uFillTx/>
                <a:latin typeface="Garamond" panose="02020404030301010803" pitchFamily="18" charset="0"/>
                <a:ea typeface="Georgia" panose="02040502050405020303" pitchFamily="18" charset="0"/>
                <a:cs typeface="Georgia" panose="02040502050405020303" pitchFamily="18" charset="0"/>
              </a:rPr>
              <a:t>AZION</a:t>
            </a:r>
            <a:r>
              <a:rPr kumimoji="0" lang="it-IT" sz="2400" b="1" i="0" u="none" strike="noStrike" kern="0" cap="none" spc="0" normalizeH="0" baseline="0" noProof="0" dirty="0">
                <a:ln>
                  <a:noFill/>
                </a:ln>
                <a:solidFill>
                  <a:srgbClr val="E72A7A"/>
                </a:solidFill>
                <a:effectLst/>
                <a:uLnTx/>
                <a:uFillTx/>
                <a:latin typeface="Garamond" panose="02020404030301010803" pitchFamily="18" charset="0"/>
                <a:ea typeface="Georgia" panose="02040502050405020303" pitchFamily="18" charset="0"/>
                <a:cs typeface="Georgia" panose="02040502050405020303" pitchFamily="18" charset="0"/>
              </a:rPr>
              <a:t>E</a:t>
            </a:r>
            <a:endParaRPr kumimoji="0" lang="it-IT" sz="2400" b="1" i="0" u="none" strike="noStrike" kern="0" cap="none" spc="0" normalizeH="0" baseline="0" noProof="0" dirty="0">
              <a:ln>
                <a:noFill/>
              </a:ln>
              <a:solidFill>
                <a:srgbClr val="E72A7A"/>
              </a:solidFill>
              <a:effectLst/>
              <a:uLnTx/>
              <a:uFillTx/>
              <a:latin typeface="Garamond" panose="02020404030301010803"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472799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C9B29455-CD5B-EC4A-3245-6925EBED5889}"/>
              </a:ext>
            </a:extLst>
          </p:cNvPr>
          <p:cNvSpPr>
            <a:spLocks noGrp="1"/>
          </p:cNvSpPr>
          <p:nvPr>
            <p:ph idx="1"/>
          </p:nvPr>
        </p:nvSpPr>
        <p:spPr>
          <a:xfrm>
            <a:off x="437746" y="983641"/>
            <a:ext cx="8278238" cy="5398718"/>
          </a:xfrm>
        </p:spPr>
        <p:txBody>
          <a:bodyPr>
            <a:normAutofit/>
          </a:bodyPr>
          <a:lstStyle/>
          <a:p>
            <a:pPr algn="just">
              <a:lnSpc>
                <a:spcPct val="115000"/>
              </a:lnSpc>
              <a:spcAft>
                <a:spcPts val="1000"/>
              </a:spcAft>
            </a:pPr>
            <a:r>
              <a:rPr lang="it-IT" b="1" spc="5" dirty="0">
                <a:latin typeface="Garamond" panose="02020404030301010803" pitchFamily="18" charset="0"/>
              </a:rPr>
              <a:t>III. </a:t>
            </a:r>
            <a:r>
              <a:rPr lang="it-IT" sz="2000" b="1" u="sng" cap="small" spc="5" dirty="0">
                <a:solidFill>
                  <a:schemeClr val="tx1"/>
                </a:solidFill>
                <a:latin typeface="Garamond" panose="02020404030301010803" pitchFamily="18" charset="0"/>
              </a:rPr>
              <a:t>l’ordine:</a:t>
            </a:r>
            <a:r>
              <a:rPr lang="it-IT" sz="2000" b="1" cap="small" spc="5" dirty="0">
                <a:solidFill>
                  <a:schemeClr val="tx1"/>
                </a:solidFill>
                <a:latin typeface="Garamond" panose="02020404030301010803" pitchFamily="18" charset="0"/>
              </a:rPr>
              <a:t>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ai sensi dell’art.</a:t>
            </a:r>
            <a:r>
              <a:rPr lang="it-IT" spc="-20"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2</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76</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t>
            </a:r>
            <a:r>
              <a:rPr lang="it-IT" spc="-10"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2</a:t>
            </a:r>
            <a:r>
              <a:rPr lang="it-IT" dirty="0">
                <a:solidFill>
                  <a:schemeClr val="tx1"/>
                </a:solidFill>
                <a:effectLst/>
                <a:latin typeface="Garamond" panose="02020404030301010803" pitchFamily="18" charset="0"/>
                <a:ea typeface="Arial Unicode MS"/>
                <a:cs typeface="Arial Unicode MS"/>
              </a:rPr>
              <a:t>°</a:t>
            </a:r>
            <a:r>
              <a:rPr lang="it-IT" spc="-75" dirty="0">
                <a:solidFill>
                  <a:schemeClr val="tx1"/>
                </a:solidFill>
                <a:effectLst/>
                <a:latin typeface="Garamond" panose="02020404030301010803" pitchFamily="18" charset="0"/>
                <a:ea typeface="Arial Unicode MS"/>
                <a:cs typeface="Arial Unicode MS"/>
              </a:rPr>
              <a:t> </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co</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mma</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t>
            </a:r>
            <a:r>
              <a:rPr lang="it-IT" spc="-3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c.p.c.,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i</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l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Giudi</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ce</a:t>
            </a:r>
            <a:r>
              <a:rPr lang="it-IT" spc="-10"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i="1"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d</a:t>
            </a:r>
            <a:r>
              <a:rPr lang="it-IT" i="1"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a:t>
            </a:r>
            <a:r>
              <a:rPr lang="it-IT" i="1"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ci</a:t>
            </a:r>
            <a:r>
              <a:rPr lang="it-IT" i="1"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d</a:t>
            </a:r>
            <a:r>
              <a:rPr lang="it-IT" i="1"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a:t>
            </a:r>
            <a:r>
              <a:rPr lang="it-IT" i="1" spc="-40"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i="1"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g</a:t>
            </a:r>
            <a:r>
              <a:rPr lang="it-IT" i="1"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r</a:t>
            </a:r>
            <a:r>
              <a:rPr lang="it-IT" i="1"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a:t>
            </a:r>
            <a:r>
              <a:rPr lang="it-IT" i="1"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d</a:t>
            </a:r>
            <a:r>
              <a:rPr lang="it-IT" i="1"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ata</a:t>
            </a:r>
            <a:r>
              <a:rPr lang="it-IT" i="1"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m</a:t>
            </a:r>
            <a:r>
              <a:rPr lang="it-IT" i="1"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a:t>
            </a:r>
            <a:r>
              <a:rPr lang="it-IT" i="1"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n</a:t>
            </a:r>
            <a:r>
              <a:rPr lang="it-IT" i="1"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t</a:t>
            </a:r>
            <a:r>
              <a:rPr lang="it-IT" i="1"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a:t>
            </a:r>
            <a:r>
              <a:rPr lang="it-IT" i="1" spc="-70"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i="1"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l</a:t>
            </a:r>
            <a:r>
              <a:rPr lang="it-IT" i="1"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a:t>
            </a:r>
            <a:r>
              <a:rPr lang="it-IT" i="1" spc="-10"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i="1"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q</a:t>
            </a:r>
            <a:r>
              <a:rPr lang="it-IT" i="1"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u</a:t>
            </a:r>
            <a:r>
              <a:rPr lang="it-IT" i="1"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a:t>
            </a:r>
            <a:r>
              <a:rPr lang="it-IT" i="1"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s</a:t>
            </a:r>
            <a:r>
              <a:rPr lang="it-IT" i="1"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t</a:t>
            </a:r>
            <a:r>
              <a:rPr lang="it-IT" i="1"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i</a:t>
            </a:r>
            <a:r>
              <a:rPr lang="it-IT" i="1"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on</a:t>
            </a:r>
            <a:r>
              <a:rPr lang="it-IT" i="1"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i pr</a:t>
            </a:r>
            <a:r>
              <a:rPr lang="it-IT" i="1"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eg</a:t>
            </a:r>
            <a:r>
              <a:rPr lang="it-IT" i="1"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i</a:t>
            </a:r>
            <a:r>
              <a:rPr lang="it-IT" i="1"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ud</a:t>
            </a:r>
            <a:r>
              <a:rPr lang="it-IT" i="1"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izi</a:t>
            </a:r>
            <a:r>
              <a:rPr lang="it-IT" i="1"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a:t>
            </a:r>
            <a:r>
              <a:rPr lang="it-IT" i="1"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l</a:t>
            </a:r>
            <a:r>
              <a:rPr lang="it-IT" i="1"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i</a:t>
            </a:r>
            <a:r>
              <a:rPr lang="it-IT" i="1" spc="-10"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i="1"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prop</a:t>
            </a:r>
            <a:r>
              <a:rPr lang="it-IT" i="1"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o</a:t>
            </a:r>
            <a:r>
              <a:rPr lang="it-IT" i="1"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s</a:t>
            </a:r>
            <a:r>
              <a:rPr lang="it-IT" i="1"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t</a:t>
            </a:r>
            <a:r>
              <a:rPr lang="it-IT" i="1"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a:t>
            </a:r>
            <a:r>
              <a:rPr lang="it-IT" i="1" spc="-10"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i="1"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d</a:t>
            </a:r>
            <a:r>
              <a:rPr lang="it-IT" i="1"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a:t>
            </a:r>
            <a:r>
              <a:rPr lang="it-IT" i="1"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ll</a:t>
            </a:r>
            <a:r>
              <a:rPr lang="it-IT" i="1"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a:t>
            </a:r>
            <a:r>
              <a:rPr lang="it-IT" i="1" spc="-1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i="1"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p</a:t>
            </a:r>
            <a:r>
              <a:rPr lang="it-IT" i="1"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a:t>
            </a:r>
            <a:r>
              <a:rPr lang="it-IT" i="1"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r</a:t>
            </a:r>
            <a:r>
              <a:rPr lang="it-IT" i="1"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t</a:t>
            </a:r>
            <a:r>
              <a:rPr lang="it-IT" i="1"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i</a:t>
            </a:r>
            <a:r>
              <a:rPr lang="it-IT" i="1" spc="-20"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i="1"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o</a:t>
            </a:r>
            <a:r>
              <a:rPr lang="it-IT" i="1"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i="1"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ri</a:t>
            </a:r>
            <a:r>
              <a:rPr lang="it-IT" i="1"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l</a:t>
            </a:r>
            <a:r>
              <a:rPr lang="it-IT" i="1"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a:t>
            </a:r>
            <a:r>
              <a:rPr lang="it-IT" i="1"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v</a:t>
            </a:r>
            <a:r>
              <a:rPr lang="it-IT" i="1"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a:t>
            </a:r>
            <a:r>
              <a:rPr lang="it-IT" i="1"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bi</a:t>
            </a:r>
            <a:r>
              <a:rPr lang="it-IT" i="1"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l</a:t>
            </a:r>
            <a:r>
              <a:rPr lang="it-IT" i="1"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i</a:t>
            </a:r>
            <a:r>
              <a:rPr lang="it-IT" i="1" spc="-2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i="1"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d</a:t>
            </a:r>
            <a:r>
              <a:rPr lang="it-IT" i="1"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t>
            </a:r>
            <a:r>
              <a:rPr lang="it-IT" i="1"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u</a:t>
            </a:r>
            <a:r>
              <a:rPr lang="it-IT" i="1"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fficio</a:t>
            </a:r>
            <a:r>
              <a:rPr lang="it-IT" i="1" spc="-1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i="1"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a:t>
            </a:r>
            <a:r>
              <a:rPr lang="it-IT" i="1" spc="-10"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i="1"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q</a:t>
            </a:r>
            <a:r>
              <a:rPr lang="it-IT" i="1"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u</a:t>
            </a:r>
            <a:r>
              <a:rPr lang="it-IT" i="1"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i</a:t>
            </a:r>
            <a:r>
              <a:rPr lang="it-IT" i="1"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nd</a:t>
            </a:r>
            <a:r>
              <a:rPr lang="it-IT" i="1"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i il</a:t>
            </a:r>
            <a:r>
              <a:rPr lang="it-IT" i="1"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m</a:t>
            </a:r>
            <a:r>
              <a:rPr lang="it-IT" i="1"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a:t>
            </a:r>
            <a:r>
              <a:rPr lang="it-IT" i="1"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ri</a:t>
            </a:r>
            <a:r>
              <a:rPr lang="it-IT" i="1"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t</a:t>
            </a:r>
            <a:r>
              <a:rPr lang="it-IT" i="1"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o</a:t>
            </a:r>
            <a:r>
              <a:rPr lang="it-IT" i="1"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i="1"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d</a:t>
            </a:r>
            <a:r>
              <a:rPr lang="it-IT" i="1"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a:t>
            </a:r>
            <a:r>
              <a:rPr lang="it-IT" i="1"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ll</a:t>
            </a:r>
            <a:r>
              <a:rPr lang="it-IT" i="1"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 c</a:t>
            </a:r>
            <a:r>
              <a:rPr lang="it-IT" i="1"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a:t>
            </a:r>
            <a:r>
              <a:rPr lang="it-IT" i="1"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u</a:t>
            </a:r>
            <a:r>
              <a:rPr lang="it-IT" i="1"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s</a:t>
            </a:r>
            <a:r>
              <a:rPr lang="it-IT" i="1"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p>
          <a:p>
            <a:pPr marL="400050" indent="-400050">
              <a:lnSpc>
                <a:spcPct val="115000"/>
              </a:lnSpc>
              <a:spcAft>
                <a:spcPts val="1000"/>
              </a:spcAft>
              <a:buFont typeface="+mj-lt"/>
              <a:buAutoNum type="arabicPeriod"/>
            </a:pP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qu</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e</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st</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i</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o</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n</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i</a:t>
            </a:r>
            <a:r>
              <a:rPr lang="it-IT" u="heavy" spc="-20"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 </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p</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r</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e</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g</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iudi</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z</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ial</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i</a:t>
            </a:r>
            <a:r>
              <a:rPr lang="it-IT" spc="-50"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p</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r</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opo</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st</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a:t>
            </a:r>
            <a:r>
              <a:rPr lang="it-IT" spc="-1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dall</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a:t>
            </a:r>
            <a:r>
              <a:rPr lang="it-IT" spc="-10"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p</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rt</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i o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r</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il</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vabil</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i</a:t>
            </a:r>
            <a:r>
              <a:rPr lang="it-IT" spc="-2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d</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i</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uffi</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c</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i</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o;</a:t>
            </a:r>
          </a:p>
          <a:p>
            <a:pPr marL="400050" indent="-400050">
              <a:lnSpc>
                <a:spcPct val="115000"/>
              </a:lnSpc>
              <a:spcAft>
                <a:spcPts val="1000"/>
              </a:spcAft>
              <a:buAutoNum type="arabicPeriod"/>
            </a:pP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m</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e</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r</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i</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t</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o</a:t>
            </a:r>
            <a:r>
              <a:rPr lang="it-IT" spc="-2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d</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ll</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 c</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au</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s</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a:t>
            </a:r>
          </a:p>
          <a:p>
            <a:pPr>
              <a:lnSpc>
                <a:spcPct val="115000"/>
              </a:lnSpc>
              <a:spcAft>
                <a:spcPts val="1000"/>
              </a:spcAft>
            </a:pPr>
            <a:endParaRPr lang="it-IT" sz="1800"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endParaRPr>
          </a:p>
          <a:p>
            <a:pPr algn="just">
              <a:spcBef>
                <a:spcPts val="10"/>
              </a:spcBef>
              <a:spcAft>
                <a:spcPts val="1000"/>
              </a:spcAft>
            </a:pPr>
            <a:r>
              <a:rPr lang="it-IT" b="1" spc="5" dirty="0">
                <a:latin typeface="Garamond" panose="02020404030301010803" pitchFamily="18" charset="0"/>
              </a:rPr>
              <a:t>IV. </a:t>
            </a:r>
            <a:r>
              <a:rPr lang="it-IT" sz="2000" b="1" u="sng" cap="small" spc="5" dirty="0">
                <a:solidFill>
                  <a:schemeClr val="tx1"/>
                </a:solidFill>
                <a:latin typeface="Garamond" panose="02020404030301010803" pitchFamily="18" charset="0"/>
              </a:rPr>
              <a:t>la congruità della motivazione della sentenza:</a:t>
            </a:r>
            <a:r>
              <a:rPr lang="it-IT" sz="2000" b="1" cap="small" spc="5" dirty="0">
                <a:solidFill>
                  <a:schemeClr val="tx1"/>
                </a:solidFill>
                <a:latin typeface="Garamond" panose="02020404030301010803" pitchFamily="18" charset="0"/>
              </a:rPr>
              <a:t>  </a:t>
            </a:r>
            <a:r>
              <a:rPr lang="it-IT" spc="-5" dirty="0">
                <a:solidFill>
                  <a:schemeClr val="tx1"/>
                </a:solidFill>
                <a:latin typeface="Garamond" panose="02020404030301010803" pitchFamily="18" charset="0"/>
                <a:ea typeface="Georgia" panose="02040502050405020303" pitchFamily="18" charset="0"/>
                <a:cs typeface="Georgia" panose="02040502050405020303" pitchFamily="18" charset="0"/>
              </a:rPr>
              <a:t>l</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a:t>
            </a:r>
            <a:r>
              <a:rPr lang="it-IT" spc="25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m</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ot</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iva</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z</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i</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o</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n</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a:t>
            </a:r>
            <a:r>
              <a:rPr lang="it-IT" spc="200"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d</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v</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a:t>
            </a:r>
          </a:p>
          <a:p>
            <a:pPr marL="342900" indent="-342900" algn="just">
              <a:spcBef>
                <a:spcPts val="10"/>
              </a:spcBef>
              <a:spcAft>
                <a:spcPts val="1000"/>
              </a:spcAft>
              <a:buFont typeface="+mj-lt"/>
              <a:buAutoNum type="arabicPeriod"/>
            </a:pP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essere</a:t>
            </a:r>
            <a:r>
              <a:rPr lang="it-IT" spc="260"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ade</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g</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ua</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ta</a:t>
            </a:r>
            <a:r>
              <a:rPr lang="it-IT" u="heavy" spc="26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 </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e</a:t>
            </a:r>
            <a:r>
              <a:rPr lang="it-IT" u="heavy" spc="26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 </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coe</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r</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e</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n</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te,</a:t>
            </a:r>
            <a:r>
              <a:rPr lang="it-IT" u="heavy" spc="250"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 </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in</a:t>
            </a:r>
            <a:r>
              <a:rPr lang="it-IT" u="heavy" spc="24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 </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r</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a</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ppo</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r</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to</a:t>
            </a:r>
            <a:r>
              <a:rPr lang="it-IT" u="heavy" spc="23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 </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al</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fa</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tto </a:t>
            </a:r>
            <a:r>
              <a:rPr lang="it-IT" u="heavy" spc="60"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 </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co</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n</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c</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r</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eto</a:t>
            </a:r>
            <a:r>
              <a:rPr lang="it-IT" u="heavy" spc="3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 </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d</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e</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d</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otto</a:t>
            </a:r>
            <a:r>
              <a:rPr lang="it-IT" spc="60"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nell</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a:t>
            </a:r>
            <a:r>
              <a:rPr lang="it-IT" spc="6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cog</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ni</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z</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i</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o</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n</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a:t>
            </a:r>
            <a:r>
              <a:rPr lang="it-IT" spc="30"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d</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el</a:t>
            </a:r>
            <a:r>
              <a:rPr lang="it-IT" spc="6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g</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iudi</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ce</a:t>
            </a:r>
            <a:r>
              <a:rPr lang="it-IT" spc="60"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ed</a:t>
            </a:r>
            <a:r>
              <a:rPr lang="it-IT" spc="6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all</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a:t>
            </a:r>
            <a:r>
              <a:rPr lang="it-IT" spc="6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r</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go</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m</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n</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t</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z</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i</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o</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n</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i </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d</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ll</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 p</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a</a:t>
            </a:r>
            <a:r>
              <a:rPr lang="it-IT" spc="-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rt</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i</a:t>
            </a:r>
            <a:r>
              <a:rPr lang="it-IT" spc="105"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r>
              <a:rPr lang="it-IT"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e</a:t>
            </a:r>
            <a:r>
              <a:rPr lang="it-IT" spc="110" dirty="0">
                <a:solidFill>
                  <a:schemeClr val="tx1"/>
                </a:solidFill>
                <a:effectLst/>
                <a:latin typeface="Garamond" panose="02020404030301010803" pitchFamily="18" charset="0"/>
                <a:ea typeface="Georgia" panose="02040502050405020303" pitchFamily="18" charset="0"/>
                <a:cs typeface="Georgia" panose="02040502050405020303" pitchFamily="18" charset="0"/>
              </a:rPr>
              <a:t> </a:t>
            </a:r>
          </a:p>
          <a:p>
            <a:pPr marL="342900" indent="-342900" algn="just">
              <a:spcBef>
                <a:spcPts val="10"/>
              </a:spcBef>
              <a:spcAft>
                <a:spcPts val="1000"/>
              </a:spcAft>
              <a:buFont typeface="+mj-lt"/>
              <a:buAutoNum type="arabicPeriod"/>
            </a:pP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dar</a:t>
            </a:r>
            <a:r>
              <a:rPr lang="it-IT" u="heavy" spc="70"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 </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co</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n</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to</a:t>
            </a:r>
            <a:r>
              <a:rPr lang="it-IT" u="heavy" spc="100"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 </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d</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e</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ll</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e</a:t>
            </a:r>
            <a:r>
              <a:rPr lang="it-IT" u="heavy" spc="110"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 </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pec</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ulia</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r</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i</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t</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à</a:t>
            </a:r>
            <a:r>
              <a:rPr lang="it-IT" u="heavy" spc="80"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 </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d</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el</a:t>
            </a:r>
            <a:r>
              <a:rPr lang="it-IT" u="heavy" spc="11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 </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c</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a</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s</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o</a:t>
            </a:r>
            <a:r>
              <a:rPr lang="it-IT" u="heavy" spc="10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 </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di</a:t>
            </a:r>
            <a:r>
              <a:rPr lang="it-IT" u="heavy" spc="110"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 </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s</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p</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e</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c</a:t>
            </a:r>
            <a:r>
              <a:rPr lang="it-IT" u="heavy" spc="5"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i</a:t>
            </a:r>
            <a:r>
              <a:rPr lang="it-IT" u="heavy" dirty="0">
                <a:solidFill>
                  <a:schemeClr val="tx1"/>
                </a:solidFill>
                <a:effectLst/>
                <a:uFill>
                  <a:solidFill>
                    <a:srgbClr val="000000"/>
                  </a:solidFill>
                </a:uFill>
                <a:latin typeface="Garamond" panose="02020404030301010803" pitchFamily="18" charset="0"/>
                <a:ea typeface="Georgia" panose="02040502050405020303" pitchFamily="18" charset="0"/>
                <a:cs typeface="Georgia" panose="02040502050405020303" pitchFamily="18" charset="0"/>
              </a:rPr>
              <a:t>e.</a:t>
            </a:r>
          </a:p>
          <a:p>
            <a:pPr algn="just">
              <a:spcBef>
                <a:spcPts val="10"/>
              </a:spcBef>
              <a:spcAft>
                <a:spcPts val="1000"/>
              </a:spcAft>
            </a:pPr>
            <a:endParaRPr lang="it-IT" dirty="0">
              <a:effectLst/>
              <a:latin typeface="Garamond" panose="02020404030301010803" pitchFamily="18" charset="0"/>
              <a:ea typeface="Calibri" panose="020F0502020204030204" pitchFamily="34" charset="0"/>
              <a:cs typeface="Times New Roman" panose="02020603050405020304" pitchFamily="18" charset="0"/>
            </a:endParaRPr>
          </a:p>
          <a:p>
            <a:pPr algn="just"/>
            <a:r>
              <a:rPr lang="it-IT" b="1" u="sng" dirty="0">
                <a:solidFill>
                  <a:schemeClr val="tx1"/>
                </a:solidFill>
                <a:latin typeface="Garamond" panose="02020404030301010803" pitchFamily="18" charset="0"/>
                <a:sym typeface="Wingdings" panose="05000000000000000000" pitchFamily="2" charset="2"/>
              </a:rPr>
              <a:t>Vizio</a:t>
            </a:r>
            <a:r>
              <a:rPr lang="it-IT" dirty="0">
                <a:solidFill>
                  <a:schemeClr val="tx1"/>
                </a:solidFill>
                <a:latin typeface="Garamond" panose="02020404030301010803" pitchFamily="18" charset="0"/>
                <a:sym typeface="Wingdings" panose="05000000000000000000" pitchFamily="2" charset="2"/>
              </a:rPr>
              <a:t> di difetto di motivazione / contrasto tra dispositivo e motivazione.</a:t>
            </a:r>
          </a:p>
          <a:p>
            <a:endParaRPr lang="it-IT" dirty="0"/>
          </a:p>
        </p:txBody>
      </p:sp>
    </p:spTree>
    <p:extLst>
      <p:ext uri="{BB962C8B-B14F-4D97-AF65-F5344CB8AC3E}">
        <p14:creationId xmlns:p14="http://schemas.microsoft.com/office/powerpoint/2010/main" val="38523567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96890" y="1714281"/>
            <a:ext cx="8238548" cy="3396199"/>
          </a:xfrm>
        </p:spPr>
        <p:txBody>
          <a:bodyPr>
            <a:normAutofit/>
          </a:bodyPr>
          <a:lstStyle/>
          <a:p>
            <a:pPr algn="just">
              <a:buClr>
                <a:srgbClr val="E72A7A"/>
              </a:buClr>
              <a:buSzPct val="100000"/>
            </a:pPr>
            <a:endParaRPr lang="it-IT" dirty="0">
              <a:solidFill>
                <a:schemeClr val="tx1"/>
              </a:solidFill>
            </a:endParaRPr>
          </a:p>
          <a:p>
            <a:pPr marL="457200" lvl="1" indent="0" algn="just">
              <a:buSzPct val="100000"/>
              <a:buNone/>
            </a:pPr>
            <a:r>
              <a:rPr lang="it-IT" b="1" u="sng" cap="small" dirty="0">
                <a:solidFill>
                  <a:schemeClr val="tx1"/>
                </a:solidFill>
                <a:latin typeface="Garamond" panose="02020404030301010803" pitchFamily="18" charset="0"/>
              </a:rPr>
              <a:t>competenza funzionale inderogabile</a:t>
            </a:r>
            <a:r>
              <a:rPr lang="it-IT" u="sng" dirty="0">
                <a:solidFill>
                  <a:schemeClr val="tx1"/>
                </a:solidFill>
                <a:latin typeface="Garamond" panose="02020404030301010803" pitchFamily="18" charset="0"/>
              </a:rPr>
              <a:t>:</a:t>
            </a:r>
            <a:r>
              <a:rPr lang="it-IT" dirty="0">
                <a:solidFill>
                  <a:schemeClr val="tx1"/>
                </a:solidFill>
                <a:latin typeface="Garamond" panose="02020404030301010803" pitchFamily="18" charset="0"/>
              </a:rPr>
              <a:t> l'appello contro le sentenze del giudice di pace e del tribunale si propone rispettivamente al tribunale e alla corte di appello nella cui circoscrizione ha sede il giudice che ha pronunciato la sentenza (</a:t>
            </a:r>
            <a:r>
              <a:rPr lang="it-IT" dirty="0">
                <a:solidFill>
                  <a:srgbClr val="1E2A45"/>
                </a:solidFill>
                <a:latin typeface="Garamond" panose="02020404030301010803" pitchFamily="18" charset="0"/>
              </a:rPr>
              <a:t>art. 341 c.p.c.)</a:t>
            </a:r>
            <a:r>
              <a:rPr lang="it-IT" dirty="0">
                <a:solidFill>
                  <a:schemeClr val="tx1"/>
                </a:solidFill>
                <a:latin typeface="Garamond" panose="02020404030301010803" pitchFamily="18" charset="0"/>
              </a:rPr>
              <a:t>.</a:t>
            </a:r>
          </a:p>
          <a:p>
            <a:pPr algn="just">
              <a:buClr>
                <a:srgbClr val="E72A7A"/>
              </a:buClr>
              <a:buSzPct val="100000"/>
            </a:pPr>
            <a:endParaRPr lang="it-IT" dirty="0">
              <a:solidFill>
                <a:schemeClr val="tx1"/>
              </a:solidFill>
              <a:latin typeface="Garamond" panose="02020404030301010803" pitchFamily="18" charset="0"/>
            </a:endParaRPr>
          </a:p>
          <a:p>
            <a:pPr marL="457200" lvl="1" indent="0" algn="just">
              <a:buSzPct val="100000"/>
              <a:buNone/>
            </a:pPr>
            <a:r>
              <a:rPr lang="it-IT" b="1" u="sng" cap="small" dirty="0">
                <a:solidFill>
                  <a:schemeClr val="tx1"/>
                </a:solidFill>
                <a:latin typeface="Garamond" panose="02020404030301010803" pitchFamily="18" charset="0"/>
              </a:rPr>
              <a:t>effetto sostitutivo dell’appello</a:t>
            </a:r>
            <a:r>
              <a:rPr lang="it-IT" dirty="0">
                <a:solidFill>
                  <a:schemeClr val="tx1"/>
                </a:solidFill>
                <a:latin typeface="Garamond" panose="02020404030301010803" pitchFamily="18" charset="0"/>
              </a:rPr>
              <a:t>:</a:t>
            </a:r>
            <a:r>
              <a:rPr lang="it-IT" b="1" dirty="0">
                <a:solidFill>
                  <a:schemeClr val="tx1"/>
                </a:solidFill>
                <a:latin typeface="Garamond" panose="02020404030301010803" pitchFamily="18" charset="0"/>
              </a:rPr>
              <a:t> </a:t>
            </a:r>
            <a:r>
              <a:rPr lang="it-IT" dirty="0">
                <a:solidFill>
                  <a:schemeClr val="tx1"/>
                </a:solidFill>
                <a:latin typeface="Garamond" panose="02020404030301010803" pitchFamily="18" charset="0"/>
              </a:rPr>
              <a:t>la sentenza di appello sostituisce quella di primo grado.</a:t>
            </a:r>
          </a:p>
          <a:p>
            <a:pPr algn="just">
              <a:buClr>
                <a:srgbClr val="E72A7A"/>
              </a:buClr>
              <a:buSzPct val="100000"/>
            </a:pPr>
            <a:endParaRPr lang="it-IT" dirty="0">
              <a:solidFill>
                <a:schemeClr val="tx1"/>
              </a:solidFill>
              <a:latin typeface="Garamond" panose="02020404030301010803" pitchFamily="18" charset="0"/>
            </a:endParaRPr>
          </a:p>
          <a:p>
            <a:pPr marL="457200" lvl="1" indent="0" algn="just">
              <a:buSzPct val="100000"/>
              <a:buNone/>
            </a:pPr>
            <a:r>
              <a:rPr lang="it-IT" b="1" u="sng" cap="small" dirty="0">
                <a:solidFill>
                  <a:schemeClr val="tx1"/>
                </a:solidFill>
                <a:latin typeface="Garamond" panose="02020404030301010803" pitchFamily="18" charset="0"/>
              </a:rPr>
              <a:t>mezzo di impugnazione cd. a critica libera</a:t>
            </a:r>
            <a:r>
              <a:rPr lang="it-IT" dirty="0">
                <a:solidFill>
                  <a:schemeClr val="tx1"/>
                </a:solidFill>
                <a:latin typeface="Garamond" panose="02020404030301010803" pitchFamily="18" charset="0"/>
              </a:rPr>
              <a:t>: i vizi della sentenza per cui ricorrere in appello non sono tassativamente indicati dalla legge.</a:t>
            </a:r>
          </a:p>
          <a:p>
            <a:pPr algn="just">
              <a:buClr>
                <a:srgbClr val="E72A7A"/>
              </a:buClr>
              <a:buSzPct val="100000"/>
            </a:pPr>
            <a:endParaRPr lang="it-IT" dirty="0">
              <a:solidFill>
                <a:schemeClr val="tx1"/>
              </a:solidFill>
            </a:endParaRPr>
          </a:p>
          <a:p>
            <a:pPr algn="just">
              <a:buClr>
                <a:srgbClr val="E72A7A"/>
              </a:buClr>
              <a:buSzPct val="100000"/>
            </a:pPr>
            <a:endParaRPr lang="it-IT" dirty="0">
              <a:solidFill>
                <a:schemeClr val="tx1"/>
              </a:solidFill>
            </a:endParaRPr>
          </a:p>
          <a:p>
            <a:pPr marL="342900" indent="-342900" algn="just">
              <a:buClr>
                <a:srgbClr val="E72A7A"/>
              </a:buClr>
              <a:buSzPct val="100000"/>
              <a:buFont typeface="Arial" panose="020B0604020202020204" pitchFamily="34" charset="0"/>
              <a:buChar char="•"/>
            </a:pPr>
            <a:endParaRPr lang="it-IT" dirty="0">
              <a:solidFill>
                <a:schemeClr val="tx1"/>
              </a:solidFill>
            </a:endParaRPr>
          </a:p>
          <a:p>
            <a:pPr marL="342900" indent="-342900">
              <a:buClr>
                <a:srgbClr val="E72A7A"/>
              </a:buClr>
              <a:buSzPct val="100000"/>
              <a:buFont typeface="Abel-Regular" charset="0"/>
              <a:buChar char="•"/>
            </a:pPr>
            <a:endParaRPr lang="it-IT" dirty="0">
              <a:solidFill>
                <a:schemeClr val="tx1"/>
              </a:solidFill>
            </a:endParaRPr>
          </a:p>
        </p:txBody>
      </p:sp>
      <p:sp>
        <p:nvSpPr>
          <p:cNvPr id="6" name="Titolo 1">
            <a:extLst>
              <a:ext uri="{FF2B5EF4-FFF2-40B4-BE49-F238E27FC236}">
                <a16:creationId xmlns:a16="http://schemas.microsoft.com/office/drawing/2014/main" id="{91763E47-A812-DBC0-0294-1445B137A69F}"/>
              </a:ext>
            </a:extLst>
          </p:cNvPr>
          <p:cNvSpPr txBox="1">
            <a:spLocks/>
          </p:cNvSpPr>
          <p:nvPr/>
        </p:nvSpPr>
        <p:spPr>
          <a:xfrm>
            <a:off x="985867" y="224259"/>
            <a:ext cx="7172265" cy="487779"/>
          </a:xfrm>
          <a:prstGeom prst="rect">
            <a:avLst/>
          </a:prstGeom>
          <a:ln w="6350">
            <a:solidFill>
              <a:srgbClr val="E72A7A"/>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eaLnBrk="1" fontAlgn="auto" latinLnBrk="0" hangingPunct="1">
              <a:lnSpc>
                <a:spcPct val="115000"/>
              </a:lnSpc>
              <a:spcBef>
                <a:spcPts val="125"/>
              </a:spcBef>
              <a:spcAft>
                <a:spcPts val="1000"/>
              </a:spcAft>
              <a:buClrTx/>
              <a:buSzTx/>
              <a:buFontTx/>
              <a:buNone/>
              <a:tabLst/>
              <a:defRPr/>
            </a:pPr>
            <a:r>
              <a:rPr lang="it-IT" sz="2400" b="1" spc="-5" dirty="0">
                <a:solidFill>
                  <a:srgbClr val="E72A7A"/>
                </a:solidFill>
                <a:latin typeface="Garamond" panose="02020404030301010803" pitchFamily="18" charset="0"/>
              </a:rPr>
              <a:t>GIUDIZIO DI APPELLO</a:t>
            </a:r>
            <a:r>
              <a:rPr lang="it-IT" sz="2400" b="1" spc="-5" dirty="0">
                <a:latin typeface="Garamond" panose="02020404030301010803" pitchFamily="18" charset="0"/>
              </a:rPr>
              <a:t>	</a:t>
            </a:r>
            <a:endParaRPr kumimoji="0" lang="it-IT" sz="2400" b="1" i="0" u="none" strike="noStrike" kern="0" cap="none" spc="0" normalizeH="0" baseline="0" noProof="0" dirty="0">
              <a:ln>
                <a:noFill/>
              </a:ln>
              <a:solidFill>
                <a:srgbClr val="E72A7A"/>
              </a:solidFill>
              <a:effectLst/>
              <a:uLnTx/>
              <a:uFillTx/>
              <a:latin typeface="Garamond" panose="02020404030301010803" pitchFamily="18" charset="0"/>
              <a:ea typeface="Calibri" panose="020F0502020204030204" pitchFamily="34" charset="0"/>
              <a:cs typeface="Times New Roman" panose="02020603050405020304" pitchFamily="18" charset="0"/>
            </a:endParaRPr>
          </a:p>
        </p:txBody>
      </p:sp>
      <p:sp>
        <p:nvSpPr>
          <p:cNvPr id="23" name="Freccia a gallone 22">
            <a:extLst>
              <a:ext uri="{FF2B5EF4-FFF2-40B4-BE49-F238E27FC236}">
                <a16:creationId xmlns:a16="http://schemas.microsoft.com/office/drawing/2014/main" id="{301030B9-00E0-C493-33C1-8FE62211255B}"/>
              </a:ext>
            </a:extLst>
          </p:cNvPr>
          <p:cNvSpPr/>
          <p:nvPr/>
        </p:nvSpPr>
        <p:spPr>
          <a:xfrm>
            <a:off x="683140" y="2132014"/>
            <a:ext cx="186250" cy="200055"/>
          </a:xfrm>
          <a:prstGeom prst="chevron">
            <a:avLst/>
          </a:prstGeom>
          <a:solidFill>
            <a:srgbClr val="E72A7A"/>
          </a:solidFill>
        </p:spPr>
        <p:txBody>
          <a:bodyPr wrap="square" lIns="0" tIns="0" rIns="0" bIns="0" rtlCol="0" anchor="ctr">
            <a:spAutoFit/>
          </a:bodyPr>
          <a:lstStyle/>
          <a:p>
            <a:pPr marL="12700" algn="ctr">
              <a:lnSpc>
                <a:spcPct val="100000"/>
              </a:lnSpc>
              <a:spcBef>
                <a:spcPts val="885"/>
              </a:spcBef>
            </a:pPr>
            <a:endParaRPr lang="it-IT" sz="1300" dirty="0">
              <a:latin typeface="Arial"/>
              <a:cs typeface="Arial"/>
            </a:endParaRPr>
          </a:p>
        </p:txBody>
      </p:sp>
      <p:sp>
        <p:nvSpPr>
          <p:cNvPr id="24" name="Freccia a gallone 23">
            <a:extLst>
              <a:ext uri="{FF2B5EF4-FFF2-40B4-BE49-F238E27FC236}">
                <a16:creationId xmlns:a16="http://schemas.microsoft.com/office/drawing/2014/main" id="{D75C21A7-B47E-FA34-BE3E-68BEACE3F9F3}"/>
              </a:ext>
            </a:extLst>
          </p:cNvPr>
          <p:cNvSpPr/>
          <p:nvPr/>
        </p:nvSpPr>
        <p:spPr>
          <a:xfrm>
            <a:off x="678795" y="3570786"/>
            <a:ext cx="186250" cy="200055"/>
          </a:xfrm>
          <a:prstGeom prst="chevron">
            <a:avLst/>
          </a:prstGeom>
          <a:solidFill>
            <a:srgbClr val="E72A7A"/>
          </a:solidFill>
        </p:spPr>
        <p:txBody>
          <a:bodyPr wrap="square" lIns="0" tIns="0" rIns="0" bIns="0" rtlCol="0" anchor="ctr">
            <a:spAutoFit/>
          </a:bodyPr>
          <a:lstStyle/>
          <a:p>
            <a:pPr marL="12700" algn="ctr">
              <a:lnSpc>
                <a:spcPct val="100000"/>
              </a:lnSpc>
              <a:spcBef>
                <a:spcPts val="885"/>
              </a:spcBef>
            </a:pPr>
            <a:endParaRPr lang="it-IT" sz="1300" dirty="0">
              <a:latin typeface="Arial"/>
              <a:cs typeface="Arial"/>
            </a:endParaRPr>
          </a:p>
        </p:txBody>
      </p:sp>
      <p:sp>
        <p:nvSpPr>
          <p:cNvPr id="25" name="Freccia a gallone 24">
            <a:extLst>
              <a:ext uri="{FF2B5EF4-FFF2-40B4-BE49-F238E27FC236}">
                <a16:creationId xmlns:a16="http://schemas.microsoft.com/office/drawing/2014/main" id="{DCBBE8D0-A311-B78F-2CD6-8CB1DB9CE7C7}"/>
              </a:ext>
            </a:extLst>
          </p:cNvPr>
          <p:cNvSpPr/>
          <p:nvPr/>
        </p:nvSpPr>
        <p:spPr>
          <a:xfrm>
            <a:off x="678795" y="4425904"/>
            <a:ext cx="186250" cy="200055"/>
          </a:xfrm>
          <a:prstGeom prst="chevron">
            <a:avLst/>
          </a:prstGeom>
          <a:solidFill>
            <a:srgbClr val="E72A7A"/>
          </a:solidFill>
        </p:spPr>
        <p:txBody>
          <a:bodyPr wrap="square" lIns="0" tIns="0" rIns="0" bIns="0" rtlCol="0" anchor="ctr">
            <a:spAutoFit/>
          </a:bodyPr>
          <a:lstStyle/>
          <a:p>
            <a:pPr marL="12700" algn="ctr">
              <a:lnSpc>
                <a:spcPct val="100000"/>
              </a:lnSpc>
              <a:spcBef>
                <a:spcPts val="885"/>
              </a:spcBef>
            </a:pPr>
            <a:endParaRPr lang="it-IT" sz="1300" dirty="0">
              <a:latin typeface="Arial"/>
              <a:cs typeface="Arial"/>
            </a:endParaRPr>
          </a:p>
        </p:txBody>
      </p:sp>
    </p:spTree>
    <p:extLst>
      <p:ext uri="{BB962C8B-B14F-4D97-AF65-F5344CB8AC3E}">
        <p14:creationId xmlns:p14="http://schemas.microsoft.com/office/powerpoint/2010/main" val="20056696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47040" y="1081520"/>
            <a:ext cx="8278671" cy="5874706"/>
          </a:xfrm>
        </p:spPr>
        <p:txBody>
          <a:bodyPr>
            <a:normAutofit lnSpcReduction="10000"/>
          </a:bodyPr>
          <a:lstStyle/>
          <a:p>
            <a:pPr marL="174625" indent="-174625" algn="just">
              <a:buClr>
                <a:srgbClr val="E72A7A"/>
              </a:buClr>
              <a:buSzPct val="100000"/>
              <a:buAutoNum type="arabicPeriod"/>
            </a:pPr>
            <a:r>
              <a:rPr lang="it-IT" sz="1800" b="1" cap="small" dirty="0">
                <a:solidFill>
                  <a:srgbClr val="1E2A45"/>
                </a:solidFill>
                <a:latin typeface="Garamond" panose="02020404030301010803" pitchFamily="18" charset="0"/>
              </a:rPr>
              <a:t> </a:t>
            </a:r>
            <a:r>
              <a:rPr lang="it-IT" sz="2000" b="1" u="sng" cap="small" dirty="0">
                <a:solidFill>
                  <a:srgbClr val="1E2A45"/>
                </a:solidFill>
                <a:latin typeface="Garamond" panose="02020404030301010803" pitchFamily="18" charset="0"/>
              </a:rPr>
              <a:t>appellabilità del provvedimento</a:t>
            </a:r>
            <a:r>
              <a:rPr lang="it-IT" sz="2000" b="1" cap="small" dirty="0">
                <a:solidFill>
                  <a:srgbClr val="1E2A45"/>
                </a:solidFill>
                <a:latin typeface="Garamond" panose="02020404030301010803" pitchFamily="18" charset="0"/>
              </a:rPr>
              <a:t> </a:t>
            </a:r>
            <a:r>
              <a:rPr lang="it-IT" sz="1600" dirty="0">
                <a:solidFill>
                  <a:schemeClr val="tx1"/>
                </a:solidFill>
                <a:latin typeface="Garamond" panose="02020404030301010803" pitchFamily="18" charset="0"/>
                <a:sym typeface="Wingdings" panose="05000000000000000000" pitchFamily="2" charset="2"/>
              </a:rPr>
              <a:t></a:t>
            </a:r>
            <a:r>
              <a:rPr lang="it-IT" sz="1800" dirty="0">
                <a:solidFill>
                  <a:schemeClr val="tx1"/>
                </a:solidFill>
                <a:latin typeface="Garamond" panose="02020404030301010803" pitchFamily="18" charset="0"/>
                <a:sym typeface="Wingdings" panose="05000000000000000000" pitchFamily="2" charset="2"/>
              </a:rPr>
              <a:t> </a:t>
            </a:r>
            <a:r>
              <a:rPr lang="it-IT" dirty="0">
                <a:solidFill>
                  <a:schemeClr val="tx1"/>
                </a:solidFill>
                <a:latin typeface="Garamond" panose="02020404030301010803" pitchFamily="18" charset="0"/>
                <a:sym typeface="Wingdings" panose="05000000000000000000" pitchFamily="2" charset="2"/>
              </a:rPr>
              <a:t>p</a:t>
            </a:r>
            <a:r>
              <a:rPr lang="it-IT" dirty="0">
                <a:solidFill>
                  <a:schemeClr val="tx1"/>
                </a:solidFill>
                <a:latin typeface="Garamond" panose="02020404030301010803" pitchFamily="18" charset="0"/>
              </a:rPr>
              <a:t>ossono essere impugnate con appello le </a:t>
            </a:r>
            <a:r>
              <a:rPr lang="it-IT" b="1" dirty="0">
                <a:solidFill>
                  <a:schemeClr val="tx1"/>
                </a:solidFill>
                <a:latin typeface="Garamond" panose="02020404030301010803" pitchFamily="18" charset="0"/>
              </a:rPr>
              <a:t>sentenze pronunciante in primo grado</a:t>
            </a:r>
            <a:r>
              <a:rPr lang="it-IT" dirty="0">
                <a:solidFill>
                  <a:schemeClr val="tx1"/>
                </a:solidFill>
                <a:latin typeface="Garamond" panose="02020404030301010803" pitchFamily="18" charset="0"/>
              </a:rPr>
              <a:t>, a meno che ▪ non siano  pronunciate secondo equità, </a:t>
            </a:r>
            <a:r>
              <a:rPr lang="it-IT" dirty="0">
                <a:solidFill>
                  <a:srgbClr val="1E2A45"/>
                </a:solidFill>
                <a:latin typeface="Garamond" panose="02020404030301010803" pitchFamily="18" charset="0"/>
                <a:ea typeface="Gadugi" panose="020B0502040204020203" pitchFamily="34" charset="0"/>
                <a:cs typeface="Arial" panose="020B0604020202020204" pitchFamily="34" charset="0"/>
              </a:rPr>
              <a:t>▪ </a:t>
            </a:r>
            <a:r>
              <a:rPr lang="it-IT" dirty="0">
                <a:solidFill>
                  <a:schemeClr val="tx1"/>
                </a:solidFill>
                <a:latin typeface="Garamond" panose="02020404030301010803" pitchFamily="18" charset="0"/>
              </a:rPr>
              <a:t>non sia escluso dalla legge o dall’accordo delle parti (a</a:t>
            </a:r>
            <a:r>
              <a:rPr lang="it-IT" dirty="0">
                <a:solidFill>
                  <a:srgbClr val="1E2A45"/>
                </a:solidFill>
                <a:latin typeface="Garamond" panose="02020404030301010803" pitchFamily="18" charset="0"/>
              </a:rPr>
              <a:t>rt. 339 c.p.c.).</a:t>
            </a:r>
          </a:p>
          <a:p>
            <a:pPr marL="174625" algn="just">
              <a:buClr>
                <a:srgbClr val="E72A7A"/>
              </a:buClr>
              <a:buSzPct val="100000"/>
            </a:pPr>
            <a:endParaRPr lang="it-IT" sz="1800" dirty="0">
              <a:solidFill>
                <a:srgbClr val="1E2A45"/>
              </a:solidFill>
              <a:latin typeface="Garamond" panose="02020404030301010803" pitchFamily="18" charset="0"/>
            </a:endParaRPr>
          </a:p>
          <a:p>
            <a:pPr marL="174625" algn="just">
              <a:buClr>
                <a:srgbClr val="E72A7A"/>
              </a:buClr>
              <a:buSzPct val="100000"/>
            </a:pPr>
            <a:r>
              <a:rPr lang="it-IT" dirty="0">
                <a:solidFill>
                  <a:schemeClr val="tx1"/>
                </a:solidFill>
                <a:latin typeface="Garamond" panose="02020404030301010803" pitchFamily="18" charset="0"/>
              </a:rPr>
              <a:t>Sono appellabili sia le </a:t>
            </a:r>
            <a:r>
              <a:rPr lang="it-IT" b="1" dirty="0">
                <a:solidFill>
                  <a:schemeClr val="tx1"/>
                </a:solidFill>
                <a:latin typeface="Garamond" panose="02020404030301010803" pitchFamily="18" charset="0"/>
              </a:rPr>
              <a:t>sentenze definitive sia quelle non definitive </a:t>
            </a:r>
          </a:p>
          <a:p>
            <a:pPr marL="631825" lvl="1" indent="0" algn="just">
              <a:buSzPct val="100000"/>
              <a:buNone/>
            </a:pPr>
            <a:r>
              <a:rPr lang="it-IT" dirty="0">
                <a:solidFill>
                  <a:srgbClr val="1E2A45"/>
                </a:solidFill>
                <a:latin typeface="Garamond" panose="02020404030301010803" pitchFamily="18" charset="0"/>
              </a:rPr>
              <a:t>art. 340 </a:t>
            </a:r>
            <a:r>
              <a:rPr lang="it-IT" dirty="0">
                <a:latin typeface="Garamond" panose="02020404030301010803" pitchFamily="18" charset="0"/>
              </a:rPr>
              <a:t>c.p.c.</a:t>
            </a:r>
            <a:r>
              <a:rPr lang="it-IT" dirty="0">
                <a:solidFill>
                  <a:srgbClr val="1E2A45"/>
                </a:solidFill>
                <a:latin typeface="Garamond" panose="02020404030301010803" pitchFamily="18" charset="0"/>
              </a:rPr>
              <a:t> </a:t>
            </a:r>
            <a:r>
              <a:rPr lang="it-IT" dirty="0">
                <a:solidFill>
                  <a:schemeClr val="tx1"/>
                </a:solidFill>
                <a:latin typeface="Garamond" panose="02020404030301010803" pitchFamily="18" charset="0"/>
              </a:rPr>
              <a:t>prevede la </a:t>
            </a:r>
            <a:r>
              <a:rPr lang="it-IT" b="1" dirty="0">
                <a:solidFill>
                  <a:schemeClr val="tx1"/>
                </a:solidFill>
                <a:latin typeface="Garamond" panose="02020404030301010803" pitchFamily="18" charset="0"/>
              </a:rPr>
              <a:t>riserva facoltativa d'appello </a:t>
            </a:r>
            <a:r>
              <a:rPr lang="it-IT" dirty="0">
                <a:solidFill>
                  <a:schemeClr val="tx1"/>
                </a:solidFill>
                <a:latin typeface="Garamond" panose="02020404030301010803" pitchFamily="18" charset="0"/>
              </a:rPr>
              <a:t>contro sentenze non definitive, per cui l'appello può essere differito, tramite riserva da proporsi entro il termine per appellare a pena di decadenza e, in ogni caso, non oltre la prima udienza dinanzi al G.I. successiva alla comunicazione della sentenza stessa. Se viene fatta riserva, l'appello deve essere proposto unitamente a quello contro la sentenza definitiva o con quello che venga proposto, dalla stessa o da altra parte, contro altra sentenza successiva che non definisca il giudizio. La riserva non può più farsi quando contro la stessa sentenza da alcuna delle altre parti sia proposto immediatamente appello.</a:t>
            </a:r>
          </a:p>
          <a:p>
            <a:pPr marL="174625" algn="just">
              <a:buClr>
                <a:srgbClr val="E72A7A"/>
              </a:buClr>
              <a:buSzPct val="100000"/>
            </a:pPr>
            <a:endParaRPr lang="it-IT" sz="1800" dirty="0">
              <a:solidFill>
                <a:schemeClr val="tx1"/>
              </a:solidFill>
              <a:latin typeface="Garamond" panose="02020404030301010803" pitchFamily="18" charset="0"/>
            </a:endParaRPr>
          </a:p>
          <a:p>
            <a:pPr marL="87313" marR="0" lvl="0" algn="just" defTabSz="914400" rtl="0" eaLnBrk="1" fontAlgn="auto" latinLnBrk="0" hangingPunct="1">
              <a:lnSpc>
                <a:spcPct val="100000"/>
              </a:lnSpc>
              <a:spcBef>
                <a:spcPts val="0"/>
              </a:spcBef>
              <a:spcAft>
                <a:spcPts val="0"/>
              </a:spcAft>
              <a:buClr>
                <a:srgbClr val="E72A7A"/>
              </a:buClr>
              <a:buSzTx/>
              <a:buFont typeface="+mj-lt"/>
              <a:buAutoNum type="arabicPeriod" startAt="2"/>
              <a:tabLst/>
              <a:defRPr/>
            </a:pPr>
            <a:r>
              <a:rPr lang="it-IT" sz="1800" b="1" dirty="0">
                <a:solidFill>
                  <a:schemeClr val="tx1"/>
                </a:solidFill>
                <a:latin typeface="Garamond" panose="02020404030301010803" pitchFamily="18" charset="0"/>
                <a:cs typeface="Arial"/>
              </a:rPr>
              <a:t> </a:t>
            </a:r>
            <a:r>
              <a:rPr lang="it-IT" sz="2000" b="1" u="sng" cap="small" dirty="0">
                <a:solidFill>
                  <a:schemeClr val="tx1"/>
                </a:solidFill>
                <a:latin typeface="Garamond" panose="02020404030301010803" pitchFamily="18" charset="0"/>
                <a:cs typeface="Arial"/>
              </a:rPr>
              <a:t>interesse ad impugnare (A</a:t>
            </a:r>
            <a:r>
              <a:rPr lang="it-IT" sz="2000" b="1" u="sng" dirty="0">
                <a:solidFill>
                  <a:schemeClr val="tx1"/>
                </a:solidFill>
                <a:latin typeface="Garamond" panose="02020404030301010803" pitchFamily="18" charset="0"/>
                <a:cs typeface="Arial"/>
              </a:rPr>
              <a:t>rt. 100 c.p.c.</a:t>
            </a:r>
            <a:r>
              <a:rPr lang="it-IT" sz="2000" b="1" u="sng" cap="small" dirty="0">
                <a:solidFill>
                  <a:schemeClr val="tx1"/>
                </a:solidFill>
                <a:latin typeface="Garamond" panose="02020404030301010803" pitchFamily="18" charset="0"/>
                <a:cs typeface="Arial"/>
              </a:rPr>
              <a:t>)</a:t>
            </a:r>
            <a:r>
              <a:rPr lang="it-IT" sz="2000" b="1" cap="small" dirty="0">
                <a:solidFill>
                  <a:schemeClr val="tx1"/>
                </a:solidFill>
                <a:latin typeface="Garamond" panose="02020404030301010803" pitchFamily="18" charset="0"/>
                <a:cs typeface="Arial"/>
              </a:rPr>
              <a:t> </a:t>
            </a:r>
            <a:r>
              <a:rPr lang="it-IT" sz="1600" b="1" dirty="0">
                <a:solidFill>
                  <a:schemeClr val="tx1"/>
                </a:solidFill>
                <a:latin typeface="Garamond" panose="02020404030301010803" pitchFamily="18" charset="0"/>
                <a:cs typeface="Arial"/>
                <a:sym typeface="Wingdings" panose="05000000000000000000" pitchFamily="2" charset="2"/>
              </a:rPr>
              <a:t></a:t>
            </a:r>
            <a:r>
              <a:rPr lang="it-IT" sz="1800" b="1" dirty="0">
                <a:solidFill>
                  <a:schemeClr val="tx1"/>
                </a:solidFill>
                <a:latin typeface="Garamond" panose="02020404030301010803" pitchFamily="18" charset="0"/>
                <a:cs typeface="Arial"/>
                <a:sym typeface="Wingdings" panose="05000000000000000000" pitchFamily="2" charset="2"/>
              </a:rPr>
              <a:t> </a:t>
            </a:r>
            <a:r>
              <a:rPr kumimoji="0" lang="it-IT" b="0" i="0" u="none" strike="noStrike" kern="1200" cap="none" spc="0" normalizeH="0" baseline="0" noProof="0" dirty="0">
                <a:ln>
                  <a:noFill/>
                </a:ln>
                <a:solidFill>
                  <a:srgbClr val="1E2A45"/>
                </a:solidFill>
                <a:effectLst/>
                <a:uLnTx/>
                <a:uFillTx/>
                <a:latin typeface="Garamond" panose="02020404030301010803" pitchFamily="18" charset="0"/>
              </a:rPr>
              <a:t>la parte può trarre vantaggio della modificazione, totale o parziale, del provvedimento emesso, i.e. deve avere </a:t>
            </a:r>
            <a:r>
              <a:rPr lang="it-IT" kern="1200" dirty="0">
                <a:solidFill>
                  <a:srgbClr val="1E2A45"/>
                </a:solidFill>
                <a:latin typeface="Garamond" panose="02020404030301010803" pitchFamily="18" charset="0"/>
              </a:rPr>
              <a:t>un </a:t>
            </a:r>
            <a:r>
              <a:rPr kumimoji="0" lang="it-IT" b="0" i="0" u="none" strike="noStrike" kern="1200" cap="none" spc="0" normalizeH="0" baseline="0" noProof="0" dirty="0">
                <a:ln>
                  <a:noFill/>
                </a:ln>
                <a:solidFill>
                  <a:srgbClr val="1E2A45"/>
                </a:solidFill>
                <a:effectLst/>
                <a:uLnTx/>
                <a:uFillTx/>
                <a:latin typeface="Garamond" panose="02020404030301010803" pitchFamily="18" charset="0"/>
              </a:rPr>
              <a:t>interesse effettivo e concreto collegato al principio della soccombenza (anche parziale).</a:t>
            </a:r>
          </a:p>
          <a:p>
            <a:pPr marL="631825" indent="-457200" algn="just">
              <a:buClr>
                <a:srgbClr val="E72A7A"/>
              </a:buClr>
              <a:buSzPct val="100000"/>
              <a:buFont typeface="+mj-lt"/>
              <a:buAutoNum type="arabicPeriod" startAt="2"/>
            </a:pPr>
            <a:endParaRPr lang="it-IT" b="1" u="sng" dirty="0">
              <a:solidFill>
                <a:schemeClr val="tx1"/>
              </a:solidFill>
              <a:cs typeface="Arial"/>
            </a:endParaRPr>
          </a:p>
          <a:p>
            <a:pPr algn="just">
              <a:buClr>
                <a:srgbClr val="E72A7A"/>
              </a:buClr>
              <a:buSzPct val="100000"/>
            </a:pPr>
            <a:endParaRPr lang="it-IT" dirty="0">
              <a:solidFill>
                <a:schemeClr val="tx1"/>
              </a:solidFill>
              <a:cs typeface="Arial"/>
            </a:endParaRPr>
          </a:p>
          <a:p>
            <a:pPr algn="just">
              <a:buClr>
                <a:srgbClr val="E72A7A"/>
              </a:buClr>
              <a:buSzPct val="100000"/>
            </a:pPr>
            <a:endParaRPr lang="it-IT" dirty="0">
              <a:solidFill>
                <a:schemeClr val="tx1"/>
              </a:solidFill>
            </a:endParaRPr>
          </a:p>
        </p:txBody>
      </p:sp>
      <p:sp>
        <p:nvSpPr>
          <p:cNvPr id="5" name="Titolo 1">
            <a:extLst>
              <a:ext uri="{FF2B5EF4-FFF2-40B4-BE49-F238E27FC236}">
                <a16:creationId xmlns:a16="http://schemas.microsoft.com/office/drawing/2014/main" id="{0FE1E860-8FDB-3F56-0F3D-AE1231A29955}"/>
              </a:ext>
            </a:extLst>
          </p:cNvPr>
          <p:cNvSpPr txBox="1">
            <a:spLocks/>
          </p:cNvSpPr>
          <p:nvPr/>
        </p:nvSpPr>
        <p:spPr>
          <a:xfrm>
            <a:off x="1003303" y="207764"/>
            <a:ext cx="7164729" cy="589437"/>
          </a:xfrm>
          <a:prstGeom prst="rect">
            <a:avLst/>
          </a:prstGeom>
          <a:ln w="6350">
            <a:solidFill>
              <a:srgbClr val="E72A7A"/>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eaLnBrk="1" fontAlgn="auto" latinLnBrk="0" hangingPunct="1">
              <a:lnSpc>
                <a:spcPct val="115000"/>
              </a:lnSpc>
              <a:spcBef>
                <a:spcPts val="125"/>
              </a:spcBef>
              <a:spcAft>
                <a:spcPts val="1000"/>
              </a:spcAft>
              <a:buClrTx/>
              <a:buSzTx/>
              <a:buFontTx/>
              <a:buNone/>
              <a:tabLst/>
              <a:defRPr/>
            </a:pPr>
            <a:r>
              <a:rPr lang="it-IT" sz="2400" b="1" dirty="0">
                <a:solidFill>
                  <a:srgbClr val="E72A7A"/>
                </a:solidFill>
                <a:latin typeface="Garamond" panose="02020404030301010803" pitchFamily="18" charset="0"/>
              </a:rPr>
              <a:t>PRESUPPOSTI PER PROPORRE APPELLO</a:t>
            </a:r>
            <a:r>
              <a:rPr lang="it-IT" sz="2400" b="1" dirty="0">
                <a:solidFill>
                  <a:schemeClr val="tx1"/>
                </a:solidFill>
                <a:latin typeface="Garamond" panose="02020404030301010803" pitchFamily="18" charset="0"/>
              </a:rPr>
              <a:t> </a:t>
            </a:r>
            <a:endParaRPr kumimoji="0" lang="it-IT" sz="2400" b="1" i="0" u="none" strike="noStrike" kern="0" cap="none" spc="0" normalizeH="0" baseline="0" noProof="0" dirty="0">
              <a:ln>
                <a:noFill/>
              </a:ln>
              <a:solidFill>
                <a:srgbClr val="E72A7A"/>
              </a:solidFill>
              <a:effectLst/>
              <a:uLnTx/>
              <a:uFillTx/>
              <a:latin typeface="Garamond" panose="02020404030301010803" pitchFamily="18" charset="0"/>
              <a:ea typeface="Calibri" panose="020F0502020204030204" pitchFamily="34" charset="0"/>
              <a:cs typeface="Times New Roman" panose="02020603050405020304" pitchFamily="18" charset="0"/>
            </a:endParaRPr>
          </a:p>
        </p:txBody>
      </p:sp>
      <p:sp>
        <p:nvSpPr>
          <p:cNvPr id="6" name="Freccia a gallone 5">
            <a:extLst>
              <a:ext uri="{FF2B5EF4-FFF2-40B4-BE49-F238E27FC236}">
                <a16:creationId xmlns:a16="http://schemas.microsoft.com/office/drawing/2014/main" id="{C8516443-1E36-B142-653B-E8CBC03EF5B8}"/>
              </a:ext>
            </a:extLst>
          </p:cNvPr>
          <p:cNvSpPr/>
          <p:nvPr/>
        </p:nvSpPr>
        <p:spPr>
          <a:xfrm>
            <a:off x="890723" y="2745430"/>
            <a:ext cx="186250" cy="200055"/>
          </a:xfrm>
          <a:prstGeom prst="chevron">
            <a:avLst/>
          </a:prstGeom>
          <a:solidFill>
            <a:srgbClr val="E72A7A"/>
          </a:solidFill>
        </p:spPr>
        <p:txBody>
          <a:bodyPr wrap="square" lIns="0" tIns="0" rIns="0" bIns="0" rtlCol="0" anchor="ctr">
            <a:spAutoFit/>
          </a:bodyPr>
          <a:lstStyle/>
          <a:p>
            <a:pPr marL="12700" algn="ctr">
              <a:lnSpc>
                <a:spcPct val="100000"/>
              </a:lnSpc>
              <a:spcBef>
                <a:spcPts val="885"/>
              </a:spcBef>
            </a:pPr>
            <a:endParaRPr lang="it-IT" sz="1300" dirty="0">
              <a:latin typeface="Arial"/>
              <a:cs typeface="Arial"/>
            </a:endParaRPr>
          </a:p>
        </p:txBody>
      </p:sp>
    </p:spTree>
    <p:extLst>
      <p:ext uri="{BB962C8B-B14F-4D97-AF65-F5344CB8AC3E}">
        <p14:creationId xmlns:p14="http://schemas.microsoft.com/office/powerpoint/2010/main" val="835072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0" y="6858000"/>
            <a:ext cx="9144000" cy="0"/>
          </a:xfrm>
          <a:custGeom>
            <a:avLst/>
            <a:gdLst/>
            <a:ahLst/>
            <a:cxnLst/>
            <a:rect l="l" t="t" r="r" b="b"/>
            <a:pathLst>
              <a:path w="9144000">
                <a:moveTo>
                  <a:pt x="0" y="0"/>
                </a:moveTo>
                <a:lnTo>
                  <a:pt x="9144000" y="0"/>
                </a:lnTo>
              </a:path>
            </a:pathLst>
          </a:custGeom>
          <a:ln w="3175">
            <a:solidFill>
              <a:srgbClr val="051B3E"/>
            </a:solidFill>
          </a:ln>
        </p:spPr>
        <p:txBody>
          <a:bodyPr wrap="square" lIns="0" tIns="0" rIns="0" bIns="0" rtlCol="0"/>
          <a:lstStyle/>
          <a:p>
            <a:endParaRPr/>
          </a:p>
        </p:txBody>
      </p:sp>
      <p:sp>
        <p:nvSpPr>
          <p:cNvPr id="8" name="CasellaDiTesto 7">
            <a:extLst>
              <a:ext uri="{FF2B5EF4-FFF2-40B4-BE49-F238E27FC236}">
                <a16:creationId xmlns:a16="http://schemas.microsoft.com/office/drawing/2014/main" id="{93BA2DF6-6364-772F-61FE-16D2786AE94B}"/>
              </a:ext>
            </a:extLst>
          </p:cNvPr>
          <p:cNvSpPr txBox="1"/>
          <p:nvPr/>
        </p:nvSpPr>
        <p:spPr>
          <a:xfrm>
            <a:off x="478154" y="343563"/>
            <a:ext cx="8187691" cy="8402300"/>
          </a:xfrm>
          <a:prstGeom prst="rect">
            <a:avLst/>
          </a:prstGeom>
          <a:noFill/>
        </p:spPr>
        <p:txBody>
          <a:bodyPr wrap="square">
            <a:spAutoFit/>
          </a:bodyPr>
          <a:lstStyle/>
          <a:p>
            <a:pPr marL="174625" indent="-174625" algn="just">
              <a:buClr>
                <a:srgbClr val="E72A7A"/>
              </a:buClr>
              <a:buSzPct val="100000"/>
              <a:buFont typeface="+mj-lt"/>
              <a:buAutoNum type="arabicPeriod" startAt="3"/>
            </a:pPr>
            <a:r>
              <a:rPr lang="it-IT" sz="2000" b="1" cap="small" dirty="0">
                <a:solidFill>
                  <a:schemeClr val="tx1"/>
                </a:solidFill>
                <a:latin typeface="Garamond" panose="02020404030301010803" pitchFamily="18" charset="0"/>
                <a:cs typeface="Arial"/>
              </a:rPr>
              <a:t> </a:t>
            </a:r>
            <a:r>
              <a:rPr lang="it-IT" sz="2000" b="1" u="sng" cap="small" dirty="0">
                <a:solidFill>
                  <a:schemeClr val="tx1"/>
                </a:solidFill>
                <a:latin typeface="Garamond" panose="02020404030301010803" pitchFamily="18" charset="0"/>
                <a:cs typeface="Arial"/>
              </a:rPr>
              <a:t>legittimazione ad impugnare</a:t>
            </a:r>
            <a:r>
              <a:rPr lang="it-IT" sz="2000" b="1" cap="small" dirty="0">
                <a:solidFill>
                  <a:schemeClr val="tx1"/>
                </a:solidFill>
                <a:latin typeface="Garamond" panose="02020404030301010803" pitchFamily="18" charset="0"/>
                <a:cs typeface="Arial"/>
              </a:rPr>
              <a:t> </a:t>
            </a:r>
            <a:r>
              <a:rPr lang="it-IT" sz="1600" dirty="0">
                <a:solidFill>
                  <a:schemeClr val="tx1"/>
                </a:solidFill>
                <a:latin typeface="Garamond" panose="02020404030301010803" pitchFamily="18" charset="0"/>
                <a:cs typeface="Arial"/>
                <a:sym typeface="Wingdings" panose="05000000000000000000" pitchFamily="2" charset="2"/>
              </a:rPr>
              <a:t></a:t>
            </a:r>
            <a:r>
              <a:rPr lang="it-IT" sz="1900" dirty="0">
                <a:solidFill>
                  <a:schemeClr val="tx1"/>
                </a:solidFill>
                <a:latin typeface="Garamond" panose="02020404030301010803" pitchFamily="18" charset="0"/>
                <a:cs typeface="Arial"/>
                <a:sym typeface="Wingdings" panose="05000000000000000000" pitchFamily="2" charset="2"/>
              </a:rPr>
              <a:t> s</a:t>
            </a:r>
            <a:r>
              <a:rPr lang="it-IT" sz="1900" dirty="0">
                <a:latin typeface="Garamond" panose="02020404030301010803" pitchFamily="18" charset="0"/>
              </a:rPr>
              <a:t>olo i soggetti che sono stati parti del giudizio di I grado hanno legittimazione ad impugnare – salvo il caso dell’opposizione di terzo. </a:t>
            </a:r>
          </a:p>
          <a:p>
            <a:pPr marL="87313" algn="just">
              <a:buClr>
                <a:srgbClr val="E72A7A"/>
              </a:buClr>
              <a:buSzPct val="100000"/>
              <a:buFont typeface="+mj-lt"/>
              <a:buAutoNum type="arabicPeriod" startAt="3"/>
            </a:pPr>
            <a:endParaRPr lang="it-IT" sz="1600" dirty="0">
              <a:latin typeface="Garamond" panose="02020404030301010803" pitchFamily="18" charset="0"/>
            </a:endParaRPr>
          </a:p>
          <a:p>
            <a:pPr marL="177800" indent="-177800" algn="just">
              <a:buClr>
                <a:srgbClr val="E72A7A"/>
              </a:buClr>
              <a:buSzPct val="100000"/>
              <a:buFont typeface="+mj-lt"/>
              <a:buAutoNum type="arabicPeriod" startAt="3"/>
            </a:pPr>
            <a:r>
              <a:rPr lang="it-IT" sz="2000" b="1" cap="small" dirty="0">
                <a:solidFill>
                  <a:schemeClr val="tx1"/>
                </a:solidFill>
                <a:latin typeface="Garamond" panose="02020404030301010803" pitchFamily="18" charset="0"/>
                <a:cs typeface="Arial"/>
              </a:rPr>
              <a:t> </a:t>
            </a:r>
            <a:r>
              <a:rPr lang="it-IT" sz="2000" b="1" u="sng" cap="small" dirty="0">
                <a:solidFill>
                  <a:schemeClr val="tx1"/>
                </a:solidFill>
                <a:latin typeface="Garamond" panose="02020404030301010803" pitchFamily="18" charset="0"/>
                <a:cs typeface="Arial"/>
              </a:rPr>
              <a:t>non aver prestato acquiescenza (</a:t>
            </a:r>
            <a:r>
              <a:rPr lang="it-IT" sz="2000" b="1" u="sng" cap="small" dirty="0">
                <a:latin typeface="Garamond" panose="02020404030301010803" pitchFamily="18" charset="0"/>
                <a:cs typeface="Arial"/>
              </a:rPr>
              <a:t>espressa o tacita) </a:t>
            </a:r>
            <a:r>
              <a:rPr lang="it-IT" sz="2000" b="1" u="sng" cap="small" dirty="0">
                <a:solidFill>
                  <a:schemeClr val="tx1"/>
                </a:solidFill>
                <a:latin typeface="Garamond" panose="02020404030301010803" pitchFamily="18" charset="0"/>
                <a:cs typeface="Arial"/>
              </a:rPr>
              <a:t>alla sentenza i grado</a:t>
            </a:r>
            <a:r>
              <a:rPr lang="it-IT" sz="2000" b="1" cap="small" dirty="0">
                <a:solidFill>
                  <a:schemeClr val="tx1"/>
                </a:solidFill>
                <a:latin typeface="Garamond" panose="02020404030301010803" pitchFamily="18" charset="0"/>
                <a:cs typeface="Arial"/>
              </a:rPr>
              <a:t> </a:t>
            </a:r>
            <a:r>
              <a:rPr lang="it-IT" sz="1600" dirty="0">
                <a:solidFill>
                  <a:schemeClr val="tx1"/>
                </a:solidFill>
                <a:latin typeface="Garamond" panose="02020404030301010803" pitchFamily="18" charset="0"/>
                <a:cs typeface="Arial"/>
                <a:sym typeface="Wingdings" panose="05000000000000000000" pitchFamily="2" charset="2"/>
              </a:rPr>
              <a:t></a:t>
            </a:r>
            <a:r>
              <a:rPr lang="it-IT" sz="1900" dirty="0">
                <a:solidFill>
                  <a:schemeClr val="tx1"/>
                </a:solidFill>
                <a:latin typeface="Garamond" panose="02020404030301010803" pitchFamily="18" charset="0"/>
                <a:cs typeface="Arial"/>
                <a:sym typeface="Wingdings" panose="05000000000000000000" pitchFamily="2" charset="2"/>
              </a:rPr>
              <a:t> comportamento incompatibile con la volontà di impugnare (art. 329 </a:t>
            </a:r>
            <a:r>
              <a:rPr lang="it-IT" sz="1900" dirty="0" err="1">
                <a:solidFill>
                  <a:schemeClr val="tx1"/>
                </a:solidFill>
                <a:latin typeface="Garamond" panose="02020404030301010803" pitchFamily="18" charset="0"/>
                <a:cs typeface="Arial"/>
                <a:sym typeface="Wingdings" panose="05000000000000000000" pitchFamily="2" charset="2"/>
              </a:rPr>
              <a:t>c.p.c</a:t>
            </a:r>
            <a:r>
              <a:rPr lang="it-IT" sz="1900" dirty="0">
                <a:solidFill>
                  <a:schemeClr val="tx1"/>
                </a:solidFill>
                <a:latin typeface="Garamond" panose="02020404030301010803" pitchFamily="18" charset="0"/>
                <a:cs typeface="Arial"/>
                <a:sym typeface="Wingdings" panose="05000000000000000000" pitchFamily="2" charset="2"/>
              </a:rPr>
              <a:t>).</a:t>
            </a:r>
          </a:p>
          <a:p>
            <a:pPr marL="631825" indent="-457200" algn="just">
              <a:buClr>
                <a:srgbClr val="E72A7A"/>
              </a:buClr>
              <a:buSzPct val="100000"/>
              <a:buFont typeface="+mj-lt"/>
              <a:buAutoNum type="arabicPeriod" startAt="3"/>
            </a:pPr>
            <a:endParaRPr lang="it-IT" sz="1600" dirty="0">
              <a:solidFill>
                <a:schemeClr val="tx1"/>
              </a:solidFill>
              <a:latin typeface="Garamond" panose="02020404030301010803" pitchFamily="18" charset="0"/>
              <a:cs typeface="Arial"/>
              <a:sym typeface="Wingdings" panose="05000000000000000000" pitchFamily="2" charset="2"/>
            </a:endParaRPr>
          </a:p>
          <a:p>
            <a:pPr marL="174625" indent="-174625" algn="just">
              <a:buClr>
                <a:srgbClr val="E72A7A"/>
              </a:buClr>
              <a:buSzPct val="100000"/>
              <a:buFont typeface="+mj-lt"/>
              <a:buAutoNum type="arabicPeriod" startAt="3"/>
            </a:pPr>
            <a:r>
              <a:rPr lang="it-IT" sz="2000" b="1" dirty="0">
                <a:solidFill>
                  <a:schemeClr val="tx1"/>
                </a:solidFill>
                <a:latin typeface="Garamond" panose="02020404030301010803" pitchFamily="18" charset="0"/>
                <a:cs typeface="Arial"/>
              </a:rPr>
              <a:t> </a:t>
            </a:r>
            <a:r>
              <a:rPr lang="it-IT" sz="2000" b="1" u="sng" cap="small" dirty="0">
                <a:solidFill>
                  <a:schemeClr val="tx1"/>
                </a:solidFill>
                <a:latin typeface="Garamond" panose="02020404030301010803" pitchFamily="18" charset="0"/>
                <a:cs typeface="Arial"/>
              </a:rPr>
              <a:t>rispetto dei termini per l’impugnazione</a:t>
            </a:r>
            <a:r>
              <a:rPr lang="it-IT" sz="2000" b="1" cap="small" dirty="0">
                <a:solidFill>
                  <a:schemeClr val="tx1"/>
                </a:solidFill>
                <a:latin typeface="Garamond" panose="02020404030301010803" pitchFamily="18" charset="0"/>
                <a:cs typeface="Arial"/>
              </a:rPr>
              <a:t> </a:t>
            </a:r>
            <a:r>
              <a:rPr lang="it-IT" sz="1600" b="1" dirty="0">
                <a:solidFill>
                  <a:schemeClr val="tx1"/>
                </a:solidFill>
                <a:latin typeface="Garamond" panose="02020404030301010803" pitchFamily="18" charset="0"/>
                <a:cs typeface="Arial"/>
                <a:sym typeface="Wingdings" panose="05000000000000000000" pitchFamily="2" charset="2"/>
              </a:rPr>
              <a:t></a:t>
            </a:r>
            <a:r>
              <a:rPr lang="it-IT" sz="2000" b="1" dirty="0">
                <a:solidFill>
                  <a:schemeClr val="tx1"/>
                </a:solidFill>
                <a:latin typeface="Garamond" panose="02020404030301010803" pitchFamily="18" charset="0"/>
                <a:cs typeface="Arial"/>
                <a:sym typeface="Wingdings" panose="05000000000000000000" pitchFamily="2" charset="2"/>
              </a:rPr>
              <a:t> </a:t>
            </a:r>
            <a:r>
              <a:rPr lang="it-IT" sz="1900" dirty="0">
                <a:solidFill>
                  <a:schemeClr val="tx1"/>
                </a:solidFill>
                <a:latin typeface="Garamond" panose="02020404030301010803" pitchFamily="18" charset="0"/>
                <a:cs typeface="Arial"/>
                <a:sym typeface="Wingdings" panose="05000000000000000000" pitchFamily="2" charset="2"/>
              </a:rPr>
              <a:t>termini perentori, </a:t>
            </a:r>
            <a:r>
              <a:rPr lang="it-IT" sz="1900" dirty="0">
                <a:latin typeface="Garamond" panose="02020404030301010803" pitchFamily="18" charset="0"/>
                <a:cs typeface="Arial"/>
              </a:rPr>
              <a:t>differiscono tra loro a seconda che la sentenza sia stata o meno notificata </a:t>
            </a:r>
            <a:r>
              <a:rPr lang="it-IT" sz="1900" dirty="0">
                <a:latin typeface="Garamond" panose="02020404030301010803" pitchFamily="18" charset="0"/>
                <a:cs typeface="Arial"/>
                <a:sym typeface="Wingdings" panose="05000000000000000000" pitchFamily="2" charset="2"/>
              </a:rPr>
              <a:t>(</a:t>
            </a:r>
            <a:r>
              <a:rPr lang="it-IT" sz="1900" dirty="0">
                <a:latin typeface="Garamond" panose="02020404030301010803" pitchFamily="18" charset="0"/>
                <a:cs typeface="Arial"/>
              </a:rPr>
              <a:t>art. 325 c.p.c.): </a:t>
            </a:r>
          </a:p>
          <a:p>
            <a:pPr marL="534988" indent="-360363" algn="just">
              <a:buClr>
                <a:srgbClr val="E72A7A"/>
              </a:buClr>
              <a:buSzPct val="100000"/>
              <a:buAutoNum type="alphaLcParenR"/>
            </a:pPr>
            <a:r>
              <a:rPr lang="it-IT" sz="1900" dirty="0">
                <a:latin typeface="Garamond" panose="02020404030301010803" pitchFamily="18" charset="0"/>
                <a:cs typeface="Arial"/>
              </a:rPr>
              <a:t>termine breve di 30 gg che decorre dalla notifica della sentenza effettuata su iniziativa di parte </a:t>
            </a:r>
          </a:p>
          <a:p>
            <a:pPr marL="534988" indent="-360363" algn="just">
              <a:buClr>
                <a:srgbClr val="E72A7A"/>
              </a:buClr>
              <a:buSzPct val="100000"/>
              <a:buAutoNum type="alphaLcParenR"/>
            </a:pPr>
            <a:r>
              <a:rPr lang="it-IT" sz="1900" dirty="0">
                <a:latin typeface="Garamond" panose="02020404030301010803" pitchFamily="18" charset="0"/>
                <a:cs typeface="Arial"/>
              </a:rPr>
              <a:t>termine lungo di 6 mesi che decorre dalla data di pubblicazione della sentenza, indipendentemente dalla notificazione della sentenza</a:t>
            </a:r>
          </a:p>
          <a:p>
            <a:pPr marL="87313" algn="just">
              <a:buClr>
                <a:srgbClr val="E72A7A"/>
              </a:buClr>
              <a:buSzPct val="100000"/>
              <a:buFont typeface="+mj-lt"/>
              <a:buAutoNum type="arabicPeriod" startAt="3"/>
            </a:pPr>
            <a:endParaRPr lang="it-IT" sz="1600" dirty="0">
              <a:solidFill>
                <a:schemeClr val="tx1"/>
              </a:solidFill>
              <a:latin typeface="Garamond" panose="02020404030301010803" pitchFamily="18" charset="0"/>
              <a:cs typeface="Arial"/>
            </a:endParaRPr>
          </a:p>
          <a:p>
            <a:pPr marL="447675" lvl="2" algn="just">
              <a:buClr>
                <a:srgbClr val="E72A7A"/>
              </a:buClr>
              <a:buSzPct val="100000"/>
            </a:pPr>
            <a:r>
              <a:rPr lang="it-IT" sz="1900" b="1" dirty="0">
                <a:solidFill>
                  <a:srgbClr val="1E2A45"/>
                </a:solidFill>
                <a:latin typeface="Garamond" panose="02020404030301010803" pitchFamily="18" charset="0"/>
                <a:cs typeface="Arial"/>
              </a:rPr>
              <a:t>Art. 326 c.p.c., decorrenza dei termini: «</a:t>
            </a:r>
            <a:r>
              <a:rPr lang="it-IT" sz="1900" i="1" dirty="0">
                <a:solidFill>
                  <a:srgbClr val="1E2A45"/>
                </a:solidFill>
                <a:latin typeface="Garamond" panose="02020404030301010803" pitchFamily="18" charset="0"/>
                <a:cs typeface="Arial"/>
              </a:rPr>
              <a:t>I </a:t>
            </a:r>
            <a:r>
              <a:rPr lang="it-IT" sz="1900" i="1" dirty="0">
                <a:solidFill>
                  <a:schemeClr val="tx1"/>
                </a:solidFill>
                <a:latin typeface="Garamond" panose="02020404030301010803" pitchFamily="18" charset="0"/>
                <a:cs typeface="Arial"/>
              </a:rPr>
              <a:t>termini stabiliti nell'articolo 325 sono perentori e </a:t>
            </a:r>
            <a:r>
              <a:rPr lang="it-IT" sz="1900" b="1" i="1" dirty="0">
                <a:solidFill>
                  <a:srgbClr val="1E2A45"/>
                </a:solidFill>
                <a:latin typeface="Garamond" panose="02020404030301010803" pitchFamily="18" charset="0"/>
                <a:cs typeface="Arial"/>
              </a:rPr>
              <a:t>decorrono dalla notificazione della sentenza</a:t>
            </a:r>
            <a:r>
              <a:rPr lang="it-IT" sz="1900" i="1" dirty="0">
                <a:solidFill>
                  <a:schemeClr val="tx1"/>
                </a:solidFill>
                <a:latin typeface="Garamond" panose="02020404030301010803" pitchFamily="18" charset="0"/>
                <a:cs typeface="Arial"/>
              </a:rPr>
              <a:t>, sia per il soggetto notificante che per il destinatario </a:t>
            </a:r>
            <a:r>
              <a:rPr lang="it-IT" sz="1900" i="1" dirty="0">
                <a:latin typeface="Garamond" panose="02020404030301010803" pitchFamily="18" charset="0"/>
                <a:cs typeface="Arial"/>
              </a:rPr>
              <a:t>della notificazione dal momento in cui il relativo procedimento si perfeziona per il destinatario …  » </a:t>
            </a:r>
            <a:r>
              <a:rPr lang="it-IT" sz="1900" dirty="0">
                <a:solidFill>
                  <a:schemeClr val="tx1"/>
                </a:solidFill>
                <a:latin typeface="Garamond" panose="02020404030301010803" pitchFamily="18" charset="0"/>
                <a:cs typeface="Arial"/>
              </a:rPr>
              <a:t>(i.e. non opera la scissione soggettiva della decorrenza degli effetti della notifica</a:t>
            </a:r>
            <a:r>
              <a:rPr lang="it-IT" sz="1900" i="1" dirty="0">
                <a:solidFill>
                  <a:schemeClr val="tx1"/>
                </a:solidFill>
                <a:latin typeface="Garamond" panose="02020404030301010803" pitchFamily="18" charset="0"/>
                <a:cs typeface="Arial"/>
              </a:rPr>
              <a:t>). </a:t>
            </a:r>
            <a:endParaRPr lang="it-IT" sz="1900" dirty="0">
              <a:solidFill>
                <a:schemeClr val="tx1"/>
              </a:solidFill>
              <a:latin typeface="Garamond" panose="02020404030301010803" pitchFamily="18" charset="0"/>
              <a:cs typeface="Arial"/>
            </a:endParaRPr>
          </a:p>
          <a:p>
            <a:pPr marL="174625" algn="just">
              <a:buClr>
                <a:srgbClr val="E72A7A"/>
              </a:buClr>
              <a:buSzPct val="100000"/>
            </a:pPr>
            <a:endParaRPr lang="it-IT" sz="1600" dirty="0">
              <a:solidFill>
                <a:schemeClr val="tx1"/>
              </a:solidFill>
              <a:latin typeface="Garamond" panose="02020404030301010803" pitchFamily="18" charset="0"/>
              <a:cs typeface="Arial"/>
            </a:endParaRPr>
          </a:p>
          <a:p>
            <a:pPr marL="174625" algn="just">
              <a:buClr>
                <a:srgbClr val="E72A7A"/>
              </a:buClr>
              <a:buSzPct val="100000"/>
            </a:pPr>
            <a:endParaRPr lang="it-IT" sz="1600" b="1" dirty="0">
              <a:solidFill>
                <a:schemeClr val="tx1"/>
              </a:solidFill>
              <a:cs typeface="Arial"/>
            </a:endParaRPr>
          </a:p>
          <a:p>
            <a:endParaRPr lang="it-IT" sz="1400" dirty="0"/>
          </a:p>
          <a:p>
            <a:endParaRPr lang="it-IT" sz="1400" dirty="0"/>
          </a:p>
          <a:p>
            <a:endParaRPr lang="it-IT" sz="1400" dirty="0"/>
          </a:p>
          <a:p>
            <a:endParaRPr lang="it-IT" dirty="0"/>
          </a:p>
          <a:p>
            <a:endParaRPr lang="it-IT" dirty="0"/>
          </a:p>
          <a:p>
            <a:endParaRPr lang="it-IT" dirty="0"/>
          </a:p>
          <a:p>
            <a:endParaRPr lang="it-IT" dirty="0"/>
          </a:p>
        </p:txBody>
      </p:sp>
      <p:sp>
        <p:nvSpPr>
          <p:cNvPr id="2" name="Freccia a gallone 1">
            <a:extLst>
              <a:ext uri="{FF2B5EF4-FFF2-40B4-BE49-F238E27FC236}">
                <a16:creationId xmlns:a16="http://schemas.microsoft.com/office/drawing/2014/main" id="{9B4D01C5-4FDE-5385-3D6D-A111C07E087E}"/>
              </a:ext>
            </a:extLst>
          </p:cNvPr>
          <p:cNvSpPr/>
          <p:nvPr/>
        </p:nvSpPr>
        <p:spPr>
          <a:xfrm>
            <a:off x="641985" y="5057609"/>
            <a:ext cx="186250" cy="200055"/>
          </a:xfrm>
          <a:prstGeom prst="chevron">
            <a:avLst/>
          </a:prstGeom>
          <a:solidFill>
            <a:srgbClr val="E72A7A"/>
          </a:solidFill>
        </p:spPr>
        <p:txBody>
          <a:bodyPr wrap="square" lIns="0" tIns="0" rIns="0" bIns="0" rtlCol="0" anchor="ctr">
            <a:spAutoFit/>
          </a:bodyPr>
          <a:lstStyle/>
          <a:p>
            <a:pPr marL="12700" algn="ctr">
              <a:lnSpc>
                <a:spcPct val="100000"/>
              </a:lnSpc>
              <a:spcBef>
                <a:spcPts val="885"/>
              </a:spcBef>
            </a:pPr>
            <a:endParaRPr lang="it-IT" sz="1300" dirty="0">
              <a:latin typeface="Arial"/>
              <a:cs typeface="Arial"/>
            </a:endParaRPr>
          </a:p>
        </p:txBody>
      </p:sp>
    </p:spTree>
    <p:extLst>
      <p:ext uri="{BB962C8B-B14F-4D97-AF65-F5344CB8AC3E}">
        <p14:creationId xmlns:p14="http://schemas.microsoft.com/office/powerpoint/2010/main" val="34734011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egnaposto contenuto 3"/>
          <p:cNvGraphicFramePr>
            <a:graphicFrameLocks noGrp="1"/>
          </p:cNvGraphicFramePr>
          <p:nvPr>
            <p:ph idx="1"/>
            <p:extLst>
              <p:ext uri="{D42A27DB-BD31-4B8C-83A1-F6EECF244321}">
                <p14:modId xmlns:p14="http://schemas.microsoft.com/office/powerpoint/2010/main" val="1101775347"/>
              </p:ext>
            </p:extLst>
          </p:nvPr>
        </p:nvGraphicFramePr>
        <p:xfrm>
          <a:off x="406125" y="1190289"/>
          <a:ext cx="8360927" cy="39924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asellaDiTesto 5"/>
          <p:cNvSpPr txBox="1"/>
          <p:nvPr/>
        </p:nvSpPr>
        <p:spPr>
          <a:xfrm>
            <a:off x="953888" y="2048302"/>
            <a:ext cx="909205" cy="507831"/>
          </a:xfrm>
          <a:prstGeom prst="rect">
            <a:avLst/>
          </a:prstGeom>
          <a:noFill/>
        </p:spPr>
        <p:txBody>
          <a:bodyPr wrap="square" rtlCol="0">
            <a:spAutoFit/>
          </a:bodyPr>
          <a:lstStyle/>
          <a:p>
            <a:pPr algn="ctr"/>
            <a:r>
              <a:rPr lang="it-IT" sz="900" b="1" dirty="0">
                <a:latin typeface="Garamond" panose="02020404030301010803" pitchFamily="18" charset="0"/>
                <a:ea typeface="Arial" charset="0"/>
                <a:cs typeface="Arial" charset="0"/>
              </a:rPr>
              <a:t>NOTIFICA ATTO DI CITAZIONE</a:t>
            </a:r>
          </a:p>
        </p:txBody>
      </p:sp>
      <p:sp>
        <p:nvSpPr>
          <p:cNvPr id="9" name="CasellaDiTesto 8"/>
          <p:cNvSpPr txBox="1"/>
          <p:nvPr/>
        </p:nvSpPr>
        <p:spPr>
          <a:xfrm>
            <a:off x="2787699" y="2094038"/>
            <a:ext cx="1219580" cy="369332"/>
          </a:xfrm>
          <a:prstGeom prst="rect">
            <a:avLst/>
          </a:prstGeom>
          <a:noFill/>
        </p:spPr>
        <p:txBody>
          <a:bodyPr wrap="square" rtlCol="0">
            <a:spAutoFit/>
          </a:bodyPr>
          <a:lstStyle/>
          <a:p>
            <a:pPr algn="ctr"/>
            <a:r>
              <a:rPr lang="it-IT" sz="900" b="1" dirty="0">
                <a:latin typeface="Garamond" panose="02020404030301010803" pitchFamily="18" charset="0"/>
                <a:ea typeface="Arial" charset="0"/>
                <a:cs typeface="Arial" charset="0"/>
              </a:rPr>
              <a:t>COST. APPELLANTE</a:t>
            </a:r>
          </a:p>
        </p:txBody>
      </p:sp>
      <p:sp>
        <p:nvSpPr>
          <p:cNvPr id="10" name="CasellaDiTesto 9"/>
          <p:cNvSpPr txBox="1"/>
          <p:nvPr/>
        </p:nvSpPr>
        <p:spPr>
          <a:xfrm>
            <a:off x="4931885" y="2094038"/>
            <a:ext cx="1003587" cy="369332"/>
          </a:xfrm>
          <a:prstGeom prst="rect">
            <a:avLst/>
          </a:prstGeom>
          <a:noFill/>
        </p:spPr>
        <p:txBody>
          <a:bodyPr wrap="square" rtlCol="0">
            <a:spAutoFit/>
          </a:bodyPr>
          <a:lstStyle/>
          <a:p>
            <a:pPr algn="ctr"/>
            <a:r>
              <a:rPr lang="it-IT" sz="900" b="1" dirty="0">
                <a:latin typeface="Garamond" panose="02020404030301010803" pitchFamily="18" charset="0"/>
                <a:ea typeface="Arial" charset="0"/>
                <a:cs typeface="Arial" charset="0"/>
              </a:rPr>
              <a:t>COST. APPELLATO</a:t>
            </a:r>
          </a:p>
        </p:txBody>
      </p:sp>
      <p:sp>
        <p:nvSpPr>
          <p:cNvPr id="15" name="CasellaDiTesto 14"/>
          <p:cNvSpPr txBox="1"/>
          <p:nvPr/>
        </p:nvSpPr>
        <p:spPr>
          <a:xfrm>
            <a:off x="7018867" y="2932611"/>
            <a:ext cx="1543647" cy="507831"/>
          </a:xfrm>
          <a:prstGeom prst="rect">
            <a:avLst/>
          </a:prstGeom>
          <a:noFill/>
        </p:spPr>
        <p:txBody>
          <a:bodyPr wrap="square" rtlCol="0">
            <a:spAutoFit/>
          </a:bodyPr>
          <a:lstStyle/>
          <a:p>
            <a:pPr algn="ctr"/>
            <a:r>
              <a:rPr lang="it-IT" sz="900" b="1" dirty="0">
                <a:solidFill>
                  <a:schemeClr val="bg1"/>
                </a:solidFill>
                <a:latin typeface="Garamond" panose="02020404030301010803" pitchFamily="18" charset="0"/>
                <a:ea typeface="Arial" charset="0"/>
                <a:cs typeface="Arial" charset="0"/>
              </a:rPr>
              <a:t>PRIMA UDIENZA DI TRATTAZIONE</a:t>
            </a:r>
          </a:p>
          <a:p>
            <a:pPr algn="ctr"/>
            <a:r>
              <a:rPr lang="it-IT" sz="900" b="1" dirty="0">
                <a:solidFill>
                  <a:schemeClr val="bg1"/>
                </a:solidFill>
                <a:latin typeface="Garamond" panose="02020404030301010803" pitchFamily="18" charset="0"/>
                <a:ea typeface="Arial" charset="0"/>
                <a:cs typeface="Arial" charset="0"/>
              </a:rPr>
              <a:t>(può essere differita)</a:t>
            </a:r>
          </a:p>
        </p:txBody>
      </p:sp>
      <p:sp>
        <p:nvSpPr>
          <p:cNvPr id="16" name="Freccia destra 15"/>
          <p:cNvSpPr/>
          <p:nvPr/>
        </p:nvSpPr>
        <p:spPr>
          <a:xfrm>
            <a:off x="406124" y="4163737"/>
            <a:ext cx="8331751" cy="554182"/>
          </a:xfrm>
          <a:prstGeom prst="rightArrow">
            <a:avLst>
              <a:gd name="adj1" fmla="val 56667"/>
              <a:gd name="adj2" fmla="val 71667"/>
            </a:avLst>
          </a:prstGeom>
          <a:solidFill>
            <a:srgbClr val="1E2A45"/>
          </a:solidFill>
          <a:ln>
            <a:solidFill>
              <a:srgbClr val="1E2A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600" dirty="0">
              <a:latin typeface="Arial" charset="0"/>
              <a:ea typeface="Arial" charset="0"/>
              <a:cs typeface="Arial" charset="0"/>
            </a:endParaRPr>
          </a:p>
        </p:txBody>
      </p:sp>
      <p:sp>
        <p:nvSpPr>
          <p:cNvPr id="17" name="CasellaDiTesto 16"/>
          <p:cNvSpPr txBox="1"/>
          <p:nvPr/>
        </p:nvSpPr>
        <p:spPr>
          <a:xfrm>
            <a:off x="1974456" y="4286939"/>
            <a:ext cx="5044411" cy="307777"/>
          </a:xfrm>
          <a:prstGeom prst="rect">
            <a:avLst/>
          </a:prstGeom>
          <a:noFill/>
        </p:spPr>
        <p:txBody>
          <a:bodyPr wrap="square" rtlCol="0">
            <a:spAutoFit/>
          </a:bodyPr>
          <a:lstStyle/>
          <a:p>
            <a:r>
              <a:rPr lang="it-IT" sz="1400" b="1" dirty="0">
                <a:solidFill>
                  <a:schemeClr val="bg1"/>
                </a:solidFill>
                <a:latin typeface="Garamond" panose="02020404030301010803" pitchFamily="18" charset="0"/>
                <a:ea typeface="Arial" charset="0"/>
                <a:cs typeface="Arial" charset="0"/>
              </a:rPr>
              <a:t>ALMENO 90 GIORNI LIBERI / 150 SE NOTIFICA ESTERO</a:t>
            </a:r>
          </a:p>
        </p:txBody>
      </p:sp>
      <p:sp>
        <p:nvSpPr>
          <p:cNvPr id="5" name="CasellaDiTesto 4">
            <a:extLst>
              <a:ext uri="{FF2B5EF4-FFF2-40B4-BE49-F238E27FC236}">
                <a16:creationId xmlns:a16="http://schemas.microsoft.com/office/drawing/2014/main" id="{CA5892F5-2162-6926-CCA5-3C5A5587D669}"/>
              </a:ext>
            </a:extLst>
          </p:cNvPr>
          <p:cNvSpPr txBox="1"/>
          <p:nvPr/>
        </p:nvSpPr>
        <p:spPr>
          <a:xfrm>
            <a:off x="406124" y="4948005"/>
            <a:ext cx="8331751" cy="923330"/>
          </a:xfrm>
          <a:prstGeom prst="rect">
            <a:avLst/>
          </a:prstGeom>
          <a:noFill/>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it-IT" b="0" i="0" u="none" strike="noStrike" kern="1200" cap="none" spc="0" normalizeH="0" baseline="0" noProof="0" dirty="0">
                <a:ln>
                  <a:noFill/>
                </a:ln>
                <a:solidFill>
                  <a:srgbClr val="1E2A45"/>
                </a:solidFill>
                <a:effectLst/>
                <a:uLnTx/>
                <a:uFillTx/>
                <a:latin typeface="Garamond" panose="02020404030301010803" pitchFamily="18" charset="0"/>
                <a:cs typeface="Arial" panose="020B0604020202020204" pitchFamily="34" charset="0"/>
              </a:rPr>
              <a:t>Tra il giorno della citazione e quello della prima udienza di trattazione devono intercorrere termini liberi non minori di </a:t>
            </a:r>
            <a:r>
              <a:rPr kumimoji="0" lang="it-IT" b="1" i="0" u="none" strike="noStrike" kern="1200" cap="none" spc="0" normalizeH="0" baseline="0" noProof="0" dirty="0">
                <a:ln>
                  <a:noFill/>
                </a:ln>
                <a:solidFill>
                  <a:srgbClr val="1E2A45"/>
                </a:solidFill>
                <a:effectLst/>
                <a:uLnTx/>
                <a:uFillTx/>
                <a:latin typeface="Garamond" panose="02020404030301010803" pitchFamily="18" charset="0"/>
                <a:cs typeface="Arial" panose="020B0604020202020204" pitchFamily="34" charset="0"/>
              </a:rPr>
              <a:t>90</a:t>
            </a:r>
            <a:r>
              <a:rPr kumimoji="0" lang="it-IT" b="0" i="0" u="none" strike="noStrike" kern="1200" cap="none" spc="0" normalizeH="0" baseline="0" noProof="0" dirty="0">
                <a:ln>
                  <a:noFill/>
                </a:ln>
                <a:solidFill>
                  <a:srgbClr val="1E2A45"/>
                </a:solidFill>
                <a:effectLst/>
                <a:uLnTx/>
                <a:uFillTx/>
                <a:latin typeface="Garamond" panose="02020404030301010803" pitchFamily="18" charset="0"/>
                <a:cs typeface="Arial" panose="020B0604020202020204" pitchFamily="34" charset="0"/>
              </a:rPr>
              <a:t> giorni se il luogo della notificazione si trova in Italia e di </a:t>
            </a:r>
            <a:r>
              <a:rPr kumimoji="0" lang="it-IT" b="1" i="0" u="none" strike="noStrike" kern="1200" cap="none" spc="0" normalizeH="0" baseline="0" noProof="0" dirty="0">
                <a:ln>
                  <a:noFill/>
                </a:ln>
                <a:solidFill>
                  <a:srgbClr val="1E2A45"/>
                </a:solidFill>
                <a:effectLst/>
                <a:uLnTx/>
                <a:uFillTx/>
                <a:latin typeface="Garamond" panose="02020404030301010803" pitchFamily="18" charset="0"/>
                <a:cs typeface="Arial" panose="020B0604020202020204" pitchFamily="34" charset="0"/>
              </a:rPr>
              <a:t>150</a:t>
            </a:r>
            <a:r>
              <a:rPr kumimoji="0" lang="it-IT" b="0" i="0" u="none" strike="noStrike" kern="1200" cap="none" spc="0" normalizeH="0" baseline="0" noProof="0" dirty="0">
                <a:ln>
                  <a:noFill/>
                </a:ln>
                <a:solidFill>
                  <a:srgbClr val="1E2A45"/>
                </a:solidFill>
                <a:effectLst/>
                <a:uLnTx/>
                <a:uFillTx/>
                <a:latin typeface="Garamond" panose="02020404030301010803" pitchFamily="18" charset="0"/>
                <a:cs typeface="Arial" panose="020B0604020202020204" pitchFamily="34" charset="0"/>
              </a:rPr>
              <a:t> giorni se si trova all’estero. </a:t>
            </a:r>
          </a:p>
        </p:txBody>
      </p:sp>
      <p:sp>
        <p:nvSpPr>
          <p:cNvPr id="3" name="Titolo 1">
            <a:extLst>
              <a:ext uri="{FF2B5EF4-FFF2-40B4-BE49-F238E27FC236}">
                <a16:creationId xmlns:a16="http://schemas.microsoft.com/office/drawing/2014/main" id="{24843C1B-7E3A-F6EB-6B5B-91327F120667}"/>
              </a:ext>
            </a:extLst>
          </p:cNvPr>
          <p:cNvSpPr txBox="1">
            <a:spLocks/>
          </p:cNvSpPr>
          <p:nvPr/>
        </p:nvSpPr>
        <p:spPr>
          <a:xfrm>
            <a:off x="989635" y="370766"/>
            <a:ext cx="7164729" cy="589437"/>
          </a:xfrm>
          <a:prstGeom prst="rect">
            <a:avLst/>
          </a:prstGeom>
          <a:ln w="6350">
            <a:solidFill>
              <a:srgbClr val="E72A7A"/>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eaLnBrk="1" fontAlgn="auto" latinLnBrk="0" hangingPunct="1">
              <a:lnSpc>
                <a:spcPct val="115000"/>
              </a:lnSpc>
              <a:spcBef>
                <a:spcPts val="125"/>
              </a:spcBef>
              <a:spcAft>
                <a:spcPts val="1000"/>
              </a:spcAft>
              <a:buClrTx/>
              <a:buSzTx/>
              <a:buFontTx/>
              <a:buNone/>
              <a:tabLst/>
              <a:defRPr/>
            </a:pPr>
            <a:r>
              <a:rPr lang="it-IT" sz="2400" b="1" dirty="0">
                <a:solidFill>
                  <a:schemeClr val="bg2"/>
                </a:solidFill>
                <a:latin typeface="Garamond" panose="02020404030301010803" pitchFamily="18" charset="0"/>
                <a:ea typeface="Arial" charset="0"/>
                <a:cs typeface="Arial" charset="0"/>
              </a:rPr>
              <a:t>APPELLO: FASE INTRODUTTIVA</a:t>
            </a:r>
            <a:endParaRPr kumimoji="0" lang="it-IT" sz="2400" b="1" i="0" u="none" strike="noStrike" kern="0" cap="none" spc="0" normalizeH="0" baseline="0" noProof="0" dirty="0">
              <a:ln>
                <a:noFill/>
              </a:ln>
              <a:solidFill>
                <a:srgbClr val="E72A7A"/>
              </a:solidFill>
              <a:effectLst/>
              <a:uLnTx/>
              <a:uFillTx/>
              <a:latin typeface="Garamond" panose="02020404030301010803"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018644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47471" y="817123"/>
            <a:ext cx="8287967" cy="5223754"/>
          </a:xfrm>
        </p:spPr>
        <p:txBody>
          <a:bodyPr>
            <a:normAutofit fontScale="92500" lnSpcReduction="10000"/>
          </a:bodyPr>
          <a:lstStyle/>
          <a:p>
            <a:pPr algn="just"/>
            <a:r>
              <a:rPr lang="it-IT" sz="2000" b="1" cap="small" dirty="0">
                <a:solidFill>
                  <a:srgbClr val="E72A7A"/>
                </a:solidFill>
                <a:latin typeface="Garamond" panose="02020404030301010803" pitchFamily="18" charset="0"/>
                <a:ea typeface="Arial" charset="0"/>
                <a:cs typeface="Arial" charset="0"/>
              </a:rPr>
              <a:t>forma dell’appello </a:t>
            </a:r>
            <a:r>
              <a:rPr lang="it-IT" sz="2000" b="1" dirty="0">
                <a:solidFill>
                  <a:srgbClr val="E72A7A"/>
                </a:solidFill>
                <a:latin typeface="Garamond" panose="02020404030301010803" pitchFamily="18" charset="0"/>
                <a:ea typeface="Arial" charset="0"/>
                <a:cs typeface="Arial" charset="0"/>
              </a:rPr>
              <a:t>(Art. 342 c.p.c.)</a:t>
            </a:r>
          </a:p>
          <a:p>
            <a:pPr algn="just"/>
            <a:endParaRPr lang="it-IT" sz="2000" b="1" dirty="0">
              <a:solidFill>
                <a:srgbClr val="E72A7A"/>
              </a:solidFill>
              <a:latin typeface="Garamond" panose="02020404030301010803" pitchFamily="18" charset="0"/>
              <a:ea typeface="Arial" charset="0"/>
              <a:cs typeface="Arial" charset="0"/>
            </a:endParaRPr>
          </a:p>
          <a:p>
            <a:pPr algn="just"/>
            <a:r>
              <a:rPr lang="it-IT" sz="1900" dirty="0">
                <a:solidFill>
                  <a:srgbClr val="1E2A45"/>
                </a:solidFill>
                <a:latin typeface="Garamond" panose="02020404030301010803" pitchFamily="18" charset="0"/>
                <a:ea typeface="Arial" charset="0"/>
                <a:cs typeface="Arial" charset="0"/>
                <a:sym typeface="Wingdings" panose="05000000000000000000" pitchFamily="2" charset="2"/>
              </a:rPr>
              <a:t>Il contenuto dell’atto di appello è quello prescritto per l’atto di citazione di I grado (richiamo espresso all’art. 163 </a:t>
            </a:r>
            <a:r>
              <a:rPr lang="it-IT" sz="1900" dirty="0">
                <a:latin typeface="Garamond" panose="02020404030301010803" pitchFamily="18" charset="0"/>
              </a:rPr>
              <a:t>c.p.c.</a:t>
            </a:r>
            <a:r>
              <a:rPr lang="it-IT" sz="1900" dirty="0">
                <a:solidFill>
                  <a:srgbClr val="1E2A45"/>
                </a:solidFill>
                <a:latin typeface="Garamond" panose="02020404030301010803" pitchFamily="18" charset="0"/>
                <a:ea typeface="Arial" charset="0"/>
                <a:cs typeface="Arial" charset="0"/>
                <a:sym typeface="Wingdings" panose="05000000000000000000" pitchFamily="2" charset="2"/>
              </a:rPr>
              <a:t>).</a:t>
            </a:r>
          </a:p>
          <a:p>
            <a:pPr algn="just"/>
            <a:endParaRPr lang="it-IT" i="1" dirty="0">
              <a:solidFill>
                <a:srgbClr val="1E2A45"/>
              </a:solidFill>
              <a:latin typeface="Garamond" panose="02020404030301010803" pitchFamily="18" charset="0"/>
              <a:cs typeface="Arial" panose="020B0604020202020204" pitchFamily="34" charset="0"/>
            </a:endParaRPr>
          </a:p>
          <a:p>
            <a:pPr algn="just"/>
            <a:r>
              <a:rPr lang="it-IT" dirty="0">
                <a:solidFill>
                  <a:srgbClr val="1E2A45"/>
                </a:solidFill>
                <a:latin typeface="Garamond" panose="02020404030301010803" pitchFamily="18" charset="0"/>
                <a:cs typeface="Arial" panose="020B0604020202020204" pitchFamily="34" charset="0"/>
              </a:rPr>
              <a:t>Per ciascuno dei motivi di appello è necessario indicare a pena di inammissibilità, in modo chiaro, sintetico e specifico: </a:t>
            </a:r>
          </a:p>
          <a:p>
            <a:pPr marL="514350" indent="-339725" algn="just">
              <a:buFont typeface="+mj-lt"/>
              <a:buAutoNum type="arabicPeriod"/>
            </a:pPr>
            <a:r>
              <a:rPr lang="it-IT" dirty="0">
                <a:solidFill>
                  <a:srgbClr val="1E2A45"/>
                </a:solidFill>
                <a:latin typeface="Garamond" panose="02020404030301010803" pitchFamily="18" charset="0"/>
                <a:cs typeface="Arial" panose="020B0604020202020204" pitchFamily="34" charset="0"/>
              </a:rPr>
              <a:t>il capo della decisione di primo grado che viene impugnato;</a:t>
            </a:r>
          </a:p>
          <a:p>
            <a:pPr marL="514350" indent="-339725" algn="just">
              <a:buFont typeface="+mj-lt"/>
              <a:buAutoNum type="arabicPeriod"/>
            </a:pPr>
            <a:r>
              <a:rPr lang="it-IT" dirty="0">
                <a:solidFill>
                  <a:srgbClr val="1E2A45"/>
                </a:solidFill>
                <a:latin typeface="Garamond" panose="02020404030301010803" pitchFamily="18" charset="0"/>
                <a:cs typeface="Arial" panose="020B0604020202020204" pitchFamily="34" charset="0"/>
              </a:rPr>
              <a:t>le censure proposte alla ricostruzione dei fatti compiuta dal giudice di primo grado; </a:t>
            </a:r>
          </a:p>
          <a:p>
            <a:pPr marL="514350" indent="-339725" algn="just">
              <a:buFont typeface="+mj-lt"/>
              <a:buAutoNum type="arabicPeriod"/>
            </a:pPr>
            <a:r>
              <a:rPr lang="it-IT" dirty="0">
                <a:solidFill>
                  <a:srgbClr val="1E2A45"/>
                </a:solidFill>
                <a:latin typeface="Garamond" panose="02020404030301010803" pitchFamily="18" charset="0"/>
                <a:cs typeface="Arial" panose="020B0604020202020204" pitchFamily="34" charset="0"/>
              </a:rPr>
              <a:t>le violazioni di legge denunciate e la loro rilevanza ai fini della decisione impugnata.</a:t>
            </a:r>
          </a:p>
          <a:p>
            <a:pPr marL="0" indent="0" algn="just">
              <a:buNone/>
            </a:pPr>
            <a:endParaRPr lang="it-IT" i="1" dirty="0">
              <a:solidFill>
                <a:srgbClr val="1E2A45"/>
              </a:solidFill>
              <a:latin typeface="Garamond" panose="02020404030301010803" pitchFamily="18" charset="0"/>
              <a:ea typeface="Arial" charset="0"/>
              <a:cs typeface="Arial" charset="0"/>
            </a:endParaRPr>
          </a:p>
          <a:p>
            <a:pPr marL="0" indent="0" algn="just">
              <a:buNone/>
            </a:pPr>
            <a:r>
              <a:rPr lang="it-IT" dirty="0">
                <a:solidFill>
                  <a:srgbClr val="1E2A45"/>
                </a:solidFill>
                <a:latin typeface="Garamond" panose="02020404030301010803" pitchFamily="18" charset="0"/>
                <a:ea typeface="Arial" charset="0"/>
                <a:cs typeface="Arial" charset="0"/>
              </a:rPr>
              <a:t>Tra il giorno della citazione e quello della prima udienza di trattazione devono intercorrere termini liberi non minori di novanta giorni se il luogo della notificazione si trova in Italia e di centocinquanta giorni se si trova all’estero. </a:t>
            </a:r>
          </a:p>
          <a:p>
            <a:pPr algn="just"/>
            <a:endParaRPr lang="it-IT" dirty="0">
              <a:solidFill>
                <a:srgbClr val="1E2A45"/>
              </a:solidFill>
              <a:latin typeface="Garamond" panose="02020404030301010803" pitchFamily="18" charset="0"/>
              <a:ea typeface="Arial" charset="0"/>
              <a:cs typeface="Arial" charset="0"/>
            </a:endParaRPr>
          </a:p>
          <a:p>
            <a:pPr algn="just">
              <a:buFont typeface="Wingdings" panose="05000000000000000000" pitchFamily="2" charset="2"/>
              <a:buChar char="à"/>
            </a:pPr>
            <a:endParaRPr lang="it-IT" dirty="0">
              <a:solidFill>
                <a:srgbClr val="1E2A45"/>
              </a:solidFill>
              <a:latin typeface="Garamond" panose="02020404030301010803" pitchFamily="18" charset="0"/>
              <a:ea typeface="Arial" charset="0"/>
              <a:cs typeface="Arial" charset="0"/>
              <a:sym typeface="Wingdings" panose="05000000000000000000" pitchFamily="2" charset="2"/>
            </a:endParaRPr>
          </a:p>
          <a:p>
            <a:pPr lvl="1" algn="just"/>
            <a:r>
              <a:rPr lang="it-IT" sz="1900" dirty="0">
                <a:solidFill>
                  <a:srgbClr val="1E2A45"/>
                </a:solidFill>
                <a:latin typeface="Garamond" panose="02020404030301010803" pitchFamily="18" charset="0"/>
                <a:ea typeface="Arial" charset="0"/>
                <a:cs typeface="Arial" charset="0"/>
                <a:sym typeface="Wingdings" panose="05000000000000000000" pitchFamily="2" charset="2"/>
              </a:rPr>
              <a:t>In generale, la riforma Cartabia ha modificato l’art. 121 </a:t>
            </a:r>
            <a:r>
              <a:rPr lang="it-IT" sz="1900" dirty="0">
                <a:latin typeface="Garamond" panose="02020404030301010803" pitchFamily="18" charset="0"/>
              </a:rPr>
              <a:t>c.p.c.</a:t>
            </a:r>
            <a:r>
              <a:rPr lang="it-IT" sz="1900" dirty="0">
                <a:solidFill>
                  <a:srgbClr val="1E2A45"/>
                </a:solidFill>
                <a:latin typeface="Garamond" panose="02020404030301010803" pitchFamily="18" charset="0"/>
                <a:ea typeface="Arial" charset="0"/>
                <a:cs typeface="Arial" charset="0"/>
                <a:sym typeface="Wingdings" panose="05000000000000000000" pitchFamily="2" charset="2"/>
              </a:rPr>
              <a:t> che ora prevede che «</a:t>
            </a:r>
            <a:r>
              <a:rPr lang="it-IT" sz="1900" i="1" dirty="0">
                <a:solidFill>
                  <a:srgbClr val="1E2A45"/>
                </a:solidFill>
                <a:latin typeface="Garamond" panose="02020404030301010803" pitchFamily="18" charset="0"/>
                <a:ea typeface="Arial" charset="0"/>
                <a:cs typeface="Arial" charset="0"/>
                <a:sym typeface="Wingdings" panose="05000000000000000000" pitchFamily="2" charset="2"/>
              </a:rPr>
              <a:t>tutti gli atti del processo siano redatti in modo chiaro e sintetico».</a:t>
            </a:r>
          </a:p>
          <a:p>
            <a:pPr algn="just">
              <a:buFont typeface="Wingdings" panose="05000000000000000000" pitchFamily="2" charset="2"/>
              <a:buChar char="à"/>
            </a:pPr>
            <a:endParaRPr lang="it-IT" i="1" dirty="0">
              <a:solidFill>
                <a:srgbClr val="1E2A45"/>
              </a:solidFill>
              <a:latin typeface="Garamond" panose="02020404030301010803" pitchFamily="18" charset="0"/>
              <a:ea typeface="Arial" charset="0"/>
              <a:cs typeface="Arial" charset="0"/>
              <a:sym typeface="Wingdings" panose="05000000000000000000" pitchFamily="2" charset="2"/>
            </a:endParaRPr>
          </a:p>
          <a:p>
            <a:pPr lvl="1" algn="just"/>
            <a:r>
              <a:rPr lang="it-IT" sz="1900" dirty="0">
                <a:solidFill>
                  <a:srgbClr val="1E2A45"/>
                </a:solidFill>
                <a:latin typeface="Garamond" panose="02020404030301010803" pitchFamily="18" charset="0"/>
                <a:ea typeface="Arial" charset="0"/>
                <a:cs typeface="Arial" charset="0"/>
                <a:sym typeface="Wingdings" panose="05000000000000000000" pitchFamily="2" charset="2"/>
              </a:rPr>
              <a:t>La Riforma non ha modificato i termini di comparizione</a:t>
            </a:r>
            <a:r>
              <a:rPr lang="it-IT" dirty="0">
                <a:solidFill>
                  <a:srgbClr val="1E2A45"/>
                </a:solidFill>
                <a:latin typeface="Garamond" panose="02020404030301010803" pitchFamily="18" charset="0"/>
                <a:ea typeface="Arial" charset="0"/>
                <a:cs typeface="Arial" charset="0"/>
                <a:sym typeface="Wingdings" panose="05000000000000000000" pitchFamily="2" charset="2"/>
              </a:rPr>
              <a:t>.</a:t>
            </a:r>
            <a:endParaRPr lang="it-IT" i="1" dirty="0">
              <a:latin typeface="Garamond" panose="02020404030301010803" pitchFamily="18" charset="0"/>
              <a:ea typeface="Arial" charset="0"/>
              <a:cs typeface="Arial" charset="0"/>
            </a:endParaRPr>
          </a:p>
        </p:txBody>
      </p:sp>
      <p:sp>
        <p:nvSpPr>
          <p:cNvPr id="4" name="Freccia a gallone 3">
            <a:extLst>
              <a:ext uri="{FF2B5EF4-FFF2-40B4-BE49-F238E27FC236}">
                <a16:creationId xmlns:a16="http://schemas.microsoft.com/office/drawing/2014/main" id="{E6655B08-9625-057D-DDD4-9E3BB0C5FC73}"/>
              </a:ext>
            </a:extLst>
          </p:cNvPr>
          <p:cNvSpPr/>
          <p:nvPr/>
        </p:nvSpPr>
        <p:spPr>
          <a:xfrm>
            <a:off x="670560" y="4866152"/>
            <a:ext cx="186250" cy="200055"/>
          </a:xfrm>
          <a:prstGeom prst="chevron">
            <a:avLst/>
          </a:prstGeom>
          <a:solidFill>
            <a:srgbClr val="E72A7A"/>
          </a:solidFill>
        </p:spPr>
        <p:txBody>
          <a:bodyPr wrap="square" lIns="0" tIns="0" rIns="0" bIns="0" rtlCol="0" anchor="ctr">
            <a:spAutoFit/>
          </a:bodyPr>
          <a:lstStyle/>
          <a:p>
            <a:pPr marL="12700" algn="ctr">
              <a:lnSpc>
                <a:spcPct val="100000"/>
              </a:lnSpc>
              <a:spcBef>
                <a:spcPts val="885"/>
              </a:spcBef>
            </a:pPr>
            <a:endParaRPr lang="it-IT" sz="1300" dirty="0">
              <a:latin typeface="Arial"/>
              <a:cs typeface="Arial"/>
            </a:endParaRPr>
          </a:p>
        </p:txBody>
      </p:sp>
      <p:sp>
        <p:nvSpPr>
          <p:cNvPr id="5" name="Freccia a gallone 4">
            <a:extLst>
              <a:ext uri="{FF2B5EF4-FFF2-40B4-BE49-F238E27FC236}">
                <a16:creationId xmlns:a16="http://schemas.microsoft.com/office/drawing/2014/main" id="{A97E2756-EB45-F3C6-9F68-68F519BA6F4A}"/>
              </a:ext>
            </a:extLst>
          </p:cNvPr>
          <p:cNvSpPr/>
          <p:nvPr/>
        </p:nvSpPr>
        <p:spPr>
          <a:xfrm>
            <a:off x="670560" y="5583992"/>
            <a:ext cx="186250" cy="200055"/>
          </a:xfrm>
          <a:prstGeom prst="chevron">
            <a:avLst/>
          </a:prstGeom>
          <a:solidFill>
            <a:srgbClr val="E72A7A"/>
          </a:solidFill>
        </p:spPr>
        <p:txBody>
          <a:bodyPr wrap="square" lIns="0" tIns="0" rIns="0" bIns="0" rtlCol="0" anchor="ctr">
            <a:spAutoFit/>
          </a:bodyPr>
          <a:lstStyle/>
          <a:p>
            <a:pPr marL="12700" algn="ctr">
              <a:lnSpc>
                <a:spcPct val="100000"/>
              </a:lnSpc>
              <a:spcBef>
                <a:spcPts val="885"/>
              </a:spcBef>
            </a:pPr>
            <a:endParaRPr lang="it-IT" sz="1300" dirty="0">
              <a:latin typeface="Arial"/>
              <a:cs typeface="Arial"/>
            </a:endParaRPr>
          </a:p>
        </p:txBody>
      </p:sp>
      <p:sp>
        <p:nvSpPr>
          <p:cNvPr id="6" name="Rettangolo 5">
            <a:extLst>
              <a:ext uri="{FF2B5EF4-FFF2-40B4-BE49-F238E27FC236}">
                <a16:creationId xmlns:a16="http://schemas.microsoft.com/office/drawing/2014/main" id="{E9CECBED-6A7E-736F-4D89-309ACEA32656}"/>
              </a:ext>
            </a:extLst>
          </p:cNvPr>
          <p:cNvSpPr/>
          <p:nvPr/>
        </p:nvSpPr>
        <p:spPr>
          <a:xfrm>
            <a:off x="447471" y="817123"/>
            <a:ext cx="4046708" cy="330741"/>
          </a:xfrm>
          <a:prstGeom prst="rect">
            <a:avLst/>
          </a:prstGeom>
          <a:ln>
            <a:solidFill>
              <a:srgbClr val="E72A7A"/>
            </a:solidFill>
          </a:ln>
        </p:spPr>
        <p:txBody>
          <a:bodyPr wrap="square" lIns="0" tIns="0" rIns="0" bIns="0" rtlCol="0" anchor="ctr">
            <a:spAutoFit/>
          </a:bodyPr>
          <a:lstStyle/>
          <a:p>
            <a:pPr marL="12700" algn="ctr">
              <a:lnSpc>
                <a:spcPct val="100000"/>
              </a:lnSpc>
              <a:spcBef>
                <a:spcPts val="885"/>
              </a:spcBef>
            </a:pPr>
            <a:endParaRPr lang="it-IT" sz="1300" dirty="0">
              <a:solidFill>
                <a:srgbClr val="051B3E"/>
              </a:solidFill>
              <a:latin typeface="Arial"/>
              <a:cs typeface="Arial"/>
            </a:endParaRPr>
          </a:p>
        </p:txBody>
      </p:sp>
    </p:spTree>
    <p:extLst>
      <p:ext uri="{BB962C8B-B14F-4D97-AF65-F5344CB8AC3E}">
        <p14:creationId xmlns:p14="http://schemas.microsoft.com/office/powerpoint/2010/main" val="18945849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31799" y="1026160"/>
            <a:ext cx="8280401" cy="5711868"/>
          </a:xfrm>
        </p:spPr>
        <p:txBody>
          <a:bodyPr>
            <a:noAutofit/>
          </a:bodyPr>
          <a:lstStyle/>
          <a:p>
            <a:pPr algn="just"/>
            <a:r>
              <a:rPr lang="it-IT" sz="2000" b="1" cap="small" dirty="0">
                <a:solidFill>
                  <a:srgbClr val="E72A7A"/>
                </a:solidFill>
                <a:latin typeface="Garamond" panose="02020404030301010803" pitchFamily="18" charset="0"/>
                <a:ea typeface="Arial" charset="0"/>
                <a:cs typeface="Arial" charset="0"/>
              </a:rPr>
              <a:t>appello incidentale</a:t>
            </a:r>
            <a:r>
              <a:rPr lang="it-IT" sz="2000" cap="small" dirty="0">
                <a:solidFill>
                  <a:srgbClr val="E72A7A"/>
                </a:solidFill>
                <a:latin typeface="Garamond" panose="02020404030301010803" pitchFamily="18" charset="0"/>
                <a:ea typeface="Arial" charset="0"/>
                <a:cs typeface="Arial" charset="0"/>
              </a:rPr>
              <a:t> </a:t>
            </a:r>
            <a:r>
              <a:rPr lang="it-IT" sz="2000" b="1" dirty="0">
                <a:solidFill>
                  <a:srgbClr val="E72A7A"/>
                </a:solidFill>
                <a:latin typeface="Garamond" panose="02020404030301010803" pitchFamily="18" charset="0"/>
                <a:ea typeface="Arial" charset="0"/>
                <a:cs typeface="Arial" charset="0"/>
              </a:rPr>
              <a:t>(Art. 343 c.p.c.)</a:t>
            </a:r>
          </a:p>
          <a:p>
            <a:pPr algn="just"/>
            <a:r>
              <a:rPr lang="it-IT" b="1" dirty="0">
                <a:solidFill>
                  <a:srgbClr val="E72A7A"/>
                </a:solidFill>
                <a:latin typeface="Garamond" panose="02020404030301010803" pitchFamily="18" charset="0"/>
                <a:ea typeface="Arial" charset="0"/>
                <a:cs typeface="Arial" charset="0"/>
              </a:rPr>
              <a:t> </a:t>
            </a:r>
          </a:p>
          <a:p>
            <a:pPr algn="just"/>
            <a:r>
              <a:rPr lang="it-IT" dirty="0">
                <a:solidFill>
                  <a:srgbClr val="1E2A45"/>
                </a:solidFill>
                <a:latin typeface="Garamond" panose="02020404030301010803" pitchFamily="18" charset="0"/>
                <a:cs typeface="Arial" panose="020B0604020202020204" pitchFamily="34" charset="0"/>
              </a:rPr>
              <a:t>Il deposito della comparsa di risposta con proposizione dell'appello incidentale deve eseguirsi </a:t>
            </a:r>
            <a:r>
              <a:rPr lang="it-IT" b="1" dirty="0">
                <a:solidFill>
                  <a:srgbClr val="1E2A45"/>
                </a:solidFill>
                <a:latin typeface="Garamond" panose="02020404030301010803" pitchFamily="18" charset="0"/>
                <a:cs typeface="Arial" panose="020B0604020202020204" pitchFamily="34" charset="0"/>
              </a:rPr>
              <a:t>almeno 20 giorni prima </a:t>
            </a:r>
            <a:r>
              <a:rPr lang="it-IT" dirty="0">
                <a:solidFill>
                  <a:srgbClr val="1E2A45"/>
                </a:solidFill>
                <a:latin typeface="Garamond" panose="02020404030301010803" pitchFamily="18" charset="0"/>
                <a:cs typeface="Arial" panose="020B0604020202020204" pitchFamily="34" charset="0"/>
              </a:rPr>
              <a:t>della (prima) udienza di trattazione, corrispondente a quella indicata nella citazione introduttiva del gravame od a quella differita dal presidente o dall'istruttore ai sensi dell'art. 349 </a:t>
            </a:r>
            <a:r>
              <a:rPr lang="it-IT" i="1" dirty="0">
                <a:solidFill>
                  <a:srgbClr val="1E2A45"/>
                </a:solidFill>
                <a:latin typeface="Garamond" panose="02020404030301010803" pitchFamily="18" charset="0"/>
                <a:cs typeface="Arial" panose="020B0604020202020204" pitchFamily="34" charset="0"/>
              </a:rPr>
              <a:t>bis</a:t>
            </a:r>
            <a:r>
              <a:rPr lang="it-IT" dirty="0">
                <a:solidFill>
                  <a:srgbClr val="1E2A45"/>
                </a:solidFill>
                <a:latin typeface="Garamond" panose="02020404030301010803" pitchFamily="18" charset="0"/>
                <a:cs typeface="Arial" panose="020B0604020202020204" pitchFamily="34" charset="0"/>
              </a:rPr>
              <a:t> c.p.c.</a:t>
            </a:r>
          </a:p>
          <a:p>
            <a:pPr algn="just"/>
            <a:endParaRPr lang="it-IT" dirty="0">
              <a:solidFill>
                <a:srgbClr val="1E2A45"/>
              </a:solidFill>
              <a:latin typeface="Garamond" panose="02020404030301010803" pitchFamily="18" charset="0"/>
              <a:cs typeface="Arial" panose="020B0604020202020204" pitchFamily="34" charset="0"/>
            </a:endParaRPr>
          </a:p>
          <a:p>
            <a:pPr algn="just"/>
            <a:r>
              <a:rPr lang="it-IT" sz="2000" b="1" cap="small" dirty="0">
                <a:solidFill>
                  <a:schemeClr val="bg2"/>
                </a:solidFill>
                <a:latin typeface="Garamond" panose="02020404030301010803" pitchFamily="18" charset="0"/>
                <a:cs typeface="Arial" panose="020B0604020202020204" pitchFamily="34" charset="0"/>
              </a:rPr>
              <a:t>riproposizione di domande ed eccezioni non accolte (</a:t>
            </a:r>
            <a:r>
              <a:rPr lang="it-IT" sz="2000" b="1" dirty="0">
                <a:solidFill>
                  <a:schemeClr val="bg2"/>
                </a:solidFill>
                <a:latin typeface="Garamond" panose="02020404030301010803" pitchFamily="18" charset="0"/>
                <a:cs typeface="Arial" panose="020B0604020202020204" pitchFamily="34" charset="0"/>
              </a:rPr>
              <a:t>Art. 346 c.p.c.)</a:t>
            </a:r>
          </a:p>
          <a:p>
            <a:pPr algn="just"/>
            <a:endParaRPr lang="it-IT" b="1" u="sng" cap="small" dirty="0">
              <a:solidFill>
                <a:schemeClr val="bg2"/>
              </a:solidFill>
              <a:latin typeface="Garamond" panose="02020404030301010803" pitchFamily="18" charset="0"/>
              <a:cs typeface="Arial" panose="020B0604020202020204" pitchFamily="34" charset="0"/>
            </a:endParaRPr>
          </a:p>
          <a:p>
            <a:pPr algn="just"/>
            <a:r>
              <a:rPr lang="it-IT" cap="small" dirty="0">
                <a:solidFill>
                  <a:srgbClr val="1E2A45"/>
                </a:solidFill>
                <a:latin typeface="Garamond" panose="02020404030301010803" pitchFamily="18" charset="0"/>
                <a:cs typeface="Arial" panose="020B0604020202020204" pitchFamily="34" charset="0"/>
              </a:rPr>
              <a:t>L</a:t>
            </a:r>
            <a:r>
              <a:rPr lang="it-IT" dirty="0">
                <a:solidFill>
                  <a:srgbClr val="1E2A45"/>
                </a:solidFill>
                <a:latin typeface="Garamond" panose="02020404030301010803" pitchFamily="18" charset="0"/>
                <a:cs typeface="Arial" panose="020B0604020202020204" pitchFamily="34" charset="0"/>
              </a:rPr>
              <a:t>e domande e le eccezioni non accolte nella sentenza di primo grado, che non sono espressamente riproposte in appello, si intendono </a:t>
            </a:r>
            <a:r>
              <a:rPr lang="it-IT" b="1" dirty="0">
                <a:solidFill>
                  <a:srgbClr val="1E2A45"/>
                </a:solidFill>
                <a:latin typeface="Garamond" panose="02020404030301010803" pitchFamily="18" charset="0"/>
                <a:cs typeface="Arial" panose="020B0604020202020204" pitchFamily="34" charset="0"/>
              </a:rPr>
              <a:t>rinunciate</a:t>
            </a:r>
            <a:r>
              <a:rPr lang="it-IT" dirty="0">
                <a:solidFill>
                  <a:srgbClr val="1E2A45"/>
                </a:solidFill>
                <a:latin typeface="Garamond" panose="02020404030301010803" pitchFamily="18" charset="0"/>
                <a:cs typeface="Arial" panose="020B0604020202020204" pitchFamily="34" charset="0"/>
              </a:rPr>
              <a:t>, i.e. sono da riproporre quelle domande / eccezioni che non sono state esaminate perché assorbite da altre. Per quelle espressamente respinte è necessario proporre appello. Non vanno riproposte le mere difese. </a:t>
            </a:r>
          </a:p>
          <a:p>
            <a:pPr algn="just"/>
            <a:endParaRPr lang="it-IT" cap="small" dirty="0">
              <a:solidFill>
                <a:srgbClr val="1E2A45"/>
              </a:solidFill>
              <a:latin typeface="Garamond" panose="02020404030301010803" pitchFamily="18" charset="0"/>
              <a:ea typeface="Arial" charset="0"/>
              <a:cs typeface="Arial" panose="020B0604020202020204" pitchFamily="34" charset="0"/>
            </a:endParaRPr>
          </a:p>
        </p:txBody>
      </p:sp>
      <p:sp>
        <p:nvSpPr>
          <p:cNvPr id="2" name="Rettangolo 1">
            <a:extLst>
              <a:ext uri="{FF2B5EF4-FFF2-40B4-BE49-F238E27FC236}">
                <a16:creationId xmlns:a16="http://schemas.microsoft.com/office/drawing/2014/main" id="{09FC2D5C-B4FF-B781-F8E7-40414632A310}"/>
              </a:ext>
            </a:extLst>
          </p:cNvPr>
          <p:cNvSpPr/>
          <p:nvPr/>
        </p:nvSpPr>
        <p:spPr>
          <a:xfrm>
            <a:off x="431799" y="3078480"/>
            <a:ext cx="8280401" cy="701040"/>
          </a:xfrm>
          <a:prstGeom prst="rect">
            <a:avLst/>
          </a:prstGeom>
          <a:ln>
            <a:solidFill>
              <a:srgbClr val="E72A7A"/>
            </a:solidFill>
          </a:ln>
        </p:spPr>
        <p:txBody>
          <a:bodyPr wrap="square" lIns="0" tIns="0" rIns="0" bIns="0" rtlCol="0" anchor="ctr">
            <a:spAutoFit/>
          </a:bodyPr>
          <a:lstStyle/>
          <a:p>
            <a:pPr marL="12700" algn="ctr">
              <a:lnSpc>
                <a:spcPct val="100000"/>
              </a:lnSpc>
              <a:spcBef>
                <a:spcPts val="885"/>
              </a:spcBef>
            </a:pPr>
            <a:endParaRPr lang="it-IT" sz="1300" dirty="0">
              <a:solidFill>
                <a:srgbClr val="051B3E"/>
              </a:solidFill>
              <a:latin typeface="Arial"/>
              <a:cs typeface="Arial"/>
            </a:endParaRPr>
          </a:p>
        </p:txBody>
      </p:sp>
      <p:sp>
        <p:nvSpPr>
          <p:cNvPr id="4" name="Rettangolo 3">
            <a:extLst>
              <a:ext uri="{FF2B5EF4-FFF2-40B4-BE49-F238E27FC236}">
                <a16:creationId xmlns:a16="http://schemas.microsoft.com/office/drawing/2014/main" id="{EC187828-5AEA-A16E-6B35-5B73EF903AAE}"/>
              </a:ext>
            </a:extLst>
          </p:cNvPr>
          <p:cNvSpPr/>
          <p:nvPr/>
        </p:nvSpPr>
        <p:spPr>
          <a:xfrm>
            <a:off x="431798" y="1026160"/>
            <a:ext cx="4363938" cy="447040"/>
          </a:xfrm>
          <a:prstGeom prst="rect">
            <a:avLst/>
          </a:prstGeom>
          <a:ln>
            <a:solidFill>
              <a:srgbClr val="E72A7A"/>
            </a:solidFill>
          </a:ln>
        </p:spPr>
        <p:txBody>
          <a:bodyPr wrap="square" lIns="0" tIns="0" rIns="0" bIns="0" rtlCol="0" anchor="ctr">
            <a:spAutoFit/>
          </a:bodyPr>
          <a:lstStyle/>
          <a:p>
            <a:pPr marL="12700" algn="ctr">
              <a:lnSpc>
                <a:spcPct val="100000"/>
              </a:lnSpc>
              <a:spcBef>
                <a:spcPts val="885"/>
              </a:spcBef>
            </a:pPr>
            <a:endParaRPr lang="it-IT" sz="1300" dirty="0">
              <a:solidFill>
                <a:srgbClr val="051B3E"/>
              </a:solidFill>
              <a:latin typeface="Arial"/>
              <a:cs typeface="Arial"/>
            </a:endParaRPr>
          </a:p>
        </p:txBody>
      </p:sp>
    </p:spTree>
    <p:extLst>
      <p:ext uri="{BB962C8B-B14F-4D97-AF65-F5344CB8AC3E}">
        <p14:creationId xmlns:p14="http://schemas.microsoft.com/office/powerpoint/2010/main" val="4901002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84337B32-FB8E-ADC4-5D4E-FA3408FDD966}"/>
              </a:ext>
            </a:extLst>
          </p:cNvPr>
          <p:cNvSpPr>
            <a:spLocks noGrp="1"/>
          </p:cNvSpPr>
          <p:nvPr>
            <p:ph idx="1"/>
          </p:nvPr>
        </p:nvSpPr>
        <p:spPr/>
        <p:txBody>
          <a:bodyPr/>
          <a:lstStyle/>
          <a:p>
            <a:endParaRPr lang="it-IT" dirty="0"/>
          </a:p>
        </p:txBody>
      </p:sp>
      <p:sp>
        <p:nvSpPr>
          <p:cNvPr id="5" name="CasellaDiTesto 4">
            <a:extLst>
              <a:ext uri="{FF2B5EF4-FFF2-40B4-BE49-F238E27FC236}">
                <a16:creationId xmlns:a16="http://schemas.microsoft.com/office/drawing/2014/main" id="{1564AFE3-ED41-091B-CC0E-63D3111FA815}"/>
              </a:ext>
            </a:extLst>
          </p:cNvPr>
          <p:cNvSpPr txBox="1"/>
          <p:nvPr/>
        </p:nvSpPr>
        <p:spPr>
          <a:xfrm>
            <a:off x="441959" y="1638766"/>
            <a:ext cx="8260082" cy="4149854"/>
          </a:xfrm>
          <a:prstGeom prst="rect">
            <a:avLst/>
          </a:prstGeom>
        </p:spPr>
        <p:txBody>
          <a:bodyPr vert="horz" wrap="square" lIns="0" tIns="12700" rIns="0" bIns="0" rtlCol="0">
            <a:spAutoFit/>
          </a:bodyPr>
          <a:lstStyle/>
          <a:p>
            <a:pPr algn="just" rtl="0">
              <a:defRPr/>
            </a:pPr>
            <a:r>
              <a:rPr lang="it-IT" sz="2000" b="1" cap="small" dirty="0">
                <a:solidFill>
                  <a:srgbClr val="E72A7A"/>
                </a:solidFill>
                <a:latin typeface="Garamond" panose="02020404030301010803" pitchFamily="18" charset="0"/>
                <a:ea typeface="Arial" charset="0"/>
                <a:cs typeface="Arial" panose="020B0604020202020204" pitchFamily="34" charset="0"/>
              </a:rPr>
              <a:t> improcedibilità dell’appello </a:t>
            </a:r>
            <a:r>
              <a:rPr lang="it-IT" sz="2000" b="1" dirty="0">
                <a:solidFill>
                  <a:srgbClr val="E72A7A"/>
                </a:solidFill>
                <a:latin typeface="Garamond" panose="02020404030301010803" pitchFamily="18" charset="0"/>
                <a:ea typeface="Arial" charset="0"/>
                <a:cs typeface="Arial" panose="020B0604020202020204" pitchFamily="34" charset="0"/>
              </a:rPr>
              <a:t>(Art. 348 c.p.c.)</a:t>
            </a:r>
          </a:p>
          <a:p>
            <a:pPr algn="just" rtl="0">
              <a:defRPr/>
            </a:pPr>
            <a:endParaRPr kumimoji="0" lang="it-IT" sz="2000" b="1" i="0" u="sng" strike="noStrike" kern="1200" cap="none" spc="0" normalizeH="0" baseline="0" noProof="0" dirty="0">
              <a:ln>
                <a:noFill/>
              </a:ln>
              <a:solidFill>
                <a:srgbClr val="E72A7A"/>
              </a:solidFill>
              <a:effectLst/>
              <a:uLnTx/>
              <a:uFillTx/>
              <a:latin typeface="Garamond" panose="02020404030301010803" pitchFamily="18" charset="0"/>
              <a:cs typeface="Arial" panose="020B0604020202020204" pitchFamily="34" charset="0"/>
            </a:endParaRPr>
          </a:p>
          <a:p>
            <a:pPr algn="just" rtl="0">
              <a:defRPr/>
            </a:pPr>
            <a:r>
              <a:rPr lang="it-IT" sz="1900" dirty="0">
                <a:solidFill>
                  <a:srgbClr val="1E2A45"/>
                </a:solidFill>
                <a:latin typeface="Garamond" panose="02020404030301010803" pitchFamily="18" charset="0"/>
                <a:cs typeface="Arial" panose="020B0604020202020204" pitchFamily="34" charset="0"/>
              </a:rPr>
              <a:t>Q</a:t>
            </a:r>
            <a:r>
              <a:rPr kumimoji="0" lang="it-IT" sz="1900" b="0" i="0" u="none" strike="noStrike" kern="1200" cap="none" spc="0" normalizeH="0" baseline="0" noProof="0" dirty="0" err="1">
                <a:ln>
                  <a:noFill/>
                </a:ln>
                <a:solidFill>
                  <a:srgbClr val="1E2A45"/>
                </a:solidFill>
                <a:effectLst/>
                <a:uLnTx/>
                <a:uFillTx/>
                <a:latin typeface="Garamond" panose="02020404030301010803" pitchFamily="18" charset="0"/>
                <a:cs typeface="Arial" panose="020B0604020202020204" pitchFamily="34" charset="0"/>
              </a:rPr>
              <a:t>uando</a:t>
            </a:r>
            <a:r>
              <a:rPr kumimoji="0" lang="it-IT" sz="1900" b="0" i="0" u="none" strike="noStrike" kern="1200" cap="none" spc="0" normalizeH="0" baseline="0" noProof="0" dirty="0">
                <a:ln>
                  <a:noFill/>
                </a:ln>
                <a:solidFill>
                  <a:srgbClr val="1E2A45"/>
                </a:solidFill>
                <a:effectLst/>
                <a:uLnTx/>
                <a:uFillTx/>
                <a:latin typeface="Garamond" panose="02020404030301010803" pitchFamily="18" charset="0"/>
                <a:cs typeface="Arial" panose="020B0604020202020204" pitchFamily="34" charset="0"/>
              </a:rPr>
              <a:t> l'appellante </a:t>
            </a:r>
            <a:r>
              <a:rPr kumimoji="0" lang="it-IT" sz="1900" b="1" i="0" u="none" strike="noStrike" kern="1200" cap="none" spc="0" normalizeH="0" baseline="0" noProof="0" dirty="0">
                <a:ln>
                  <a:noFill/>
                </a:ln>
                <a:solidFill>
                  <a:srgbClr val="1E2A45"/>
                </a:solidFill>
                <a:effectLst/>
                <a:uLnTx/>
                <a:uFillTx/>
                <a:latin typeface="Garamond" panose="02020404030301010803" pitchFamily="18" charset="0"/>
                <a:cs typeface="Arial" panose="020B0604020202020204" pitchFamily="34" charset="0"/>
              </a:rPr>
              <a:t>non si costituisce in termini </a:t>
            </a:r>
            <a:r>
              <a:rPr kumimoji="0" lang="it-IT" sz="1900" b="0" i="0" u="none" strike="noStrike" kern="1200" cap="none" spc="0" normalizeH="0" baseline="0" noProof="0" dirty="0">
                <a:ln>
                  <a:noFill/>
                </a:ln>
                <a:solidFill>
                  <a:srgbClr val="1E2A45"/>
                </a:solidFill>
                <a:effectLst/>
                <a:uLnTx/>
                <a:uFillTx/>
                <a:latin typeface="Garamond" panose="02020404030301010803" pitchFamily="18" charset="0"/>
                <a:cs typeface="Arial" panose="020B0604020202020204" pitchFamily="34" charset="0"/>
              </a:rPr>
              <a:t>o quando lo stesso non compare nelle due successive udienze di trattazione, benché costituito </a:t>
            </a:r>
            <a:r>
              <a:rPr kumimoji="0" lang="it-IT" sz="1900" b="0" i="0" u="none" strike="noStrike" kern="1200" cap="none" spc="0" normalizeH="0" baseline="0" noProof="0" dirty="0">
                <a:ln>
                  <a:noFill/>
                </a:ln>
                <a:solidFill>
                  <a:srgbClr val="1E2A45"/>
                </a:solidFill>
                <a:effectLst/>
                <a:uLnTx/>
                <a:uFillTx/>
                <a:latin typeface="Garamond" panose="02020404030301010803" pitchFamily="18" charset="0"/>
                <a:cs typeface="Arial" panose="020B0604020202020204" pitchFamily="34" charset="0"/>
                <a:sym typeface="Wingdings" panose="05000000000000000000" pitchFamily="2" charset="2"/>
              </a:rPr>
              <a:t> improcedibilità dichiarata con </a:t>
            </a:r>
            <a:r>
              <a:rPr kumimoji="0" lang="it-IT" sz="1900" b="1" i="0" u="none" strike="noStrike" kern="1200" cap="none" spc="0" normalizeH="0" baseline="0" noProof="0" dirty="0">
                <a:ln>
                  <a:noFill/>
                </a:ln>
                <a:solidFill>
                  <a:srgbClr val="1E2A45"/>
                </a:solidFill>
                <a:effectLst/>
                <a:uLnTx/>
                <a:uFillTx/>
                <a:latin typeface="Garamond" panose="02020404030301010803" pitchFamily="18" charset="0"/>
                <a:cs typeface="Arial" panose="020B0604020202020204" pitchFamily="34" charset="0"/>
                <a:sym typeface="Wingdings" panose="05000000000000000000" pitchFamily="2" charset="2"/>
              </a:rPr>
              <a:t>sentenza</a:t>
            </a:r>
            <a:r>
              <a:rPr kumimoji="0" lang="it-IT" sz="1900" b="0" i="0" u="none" strike="noStrike" kern="1200" cap="none" spc="0" normalizeH="0" baseline="0" noProof="0" dirty="0">
                <a:ln>
                  <a:noFill/>
                </a:ln>
                <a:solidFill>
                  <a:srgbClr val="1E2A45"/>
                </a:solidFill>
                <a:effectLst/>
                <a:uLnTx/>
                <a:uFillTx/>
                <a:latin typeface="Garamond" panose="02020404030301010803" pitchFamily="18" charset="0"/>
                <a:cs typeface="Arial" panose="020B0604020202020204" pitchFamily="34" charset="0"/>
                <a:sym typeface="Wingdings" panose="05000000000000000000" pitchFamily="2" charset="2"/>
              </a:rPr>
              <a:t>. </a:t>
            </a:r>
          </a:p>
          <a:p>
            <a:pPr algn="just" rtl="0">
              <a:defRPr/>
            </a:pPr>
            <a:endParaRPr kumimoji="0" lang="it-IT" sz="1900" b="0" i="0" u="none" strike="noStrike" kern="1200" cap="none" spc="0" normalizeH="0" baseline="0" noProof="0" dirty="0">
              <a:ln>
                <a:noFill/>
              </a:ln>
              <a:solidFill>
                <a:srgbClr val="1E2A45"/>
              </a:solidFill>
              <a:effectLst/>
              <a:uLnTx/>
              <a:uFillTx/>
              <a:latin typeface="Garamond" panose="02020404030301010803" pitchFamily="18" charset="0"/>
              <a:cs typeface="Arial" panose="020B0604020202020204" pitchFamily="34" charset="0"/>
              <a:sym typeface="Wingdings" panose="05000000000000000000" pitchFamily="2" charset="2"/>
            </a:endParaRPr>
          </a:p>
          <a:p>
            <a:pPr lvl="1" algn="just">
              <a:defRPr/>
            </a:pPr>
            <a:r>
              <a:rPr lang="it-IT" sz="1900" kern="1200" dirty="0">
                <a:solidFill>
                  <a:srgbClr val="1E2A45"/>
                </a:solidFill>
                <a:latin typeface="Garamond" panose="02020404030301010803" pitchFamily="18" charset="0"/>
                <a:cs typeface="Arial" panose="020B0604020202020204" pitchFamily="34" charset="0"/>
              </a:rPr>
              <a:t>Il </a:t>
            </a:r>
            <a:r>
              <a:rPr lang="it-IT" sz="1900" b="1" kern="1200" dirty="0">
                <a:solidFill>
                  <a:srgbClr val="1E2A45"/>
                </a:solidFill>
                <a:latin typeface="Garamond" panose="02020404030301010803" pitchFamily="18" charset="0"/>
                <a:cs typeface="Arial" panose="020B0604020202020204" pitchFamily="34" charset="0"/>
              </a:rPr>
              <a:t>tribunale</a:t>
            </a:r>
            <a:r>
              <a:rPr lang="it-IT" sz="1900" kern="1200" dirty="0">
                <a:solidFill>
                  <a:srgbClr val="1E2A45"/>
                </a:solidFill>
                <a:latin typeface="Garamond" panose="02020404030301010803" pitchFamily="18" charset="0"/>
                <a:cs typeface="Arial" panose="020B0604020202020204" pitchFamily="34" charset="0"/>
              </a:rPr>
              <a:t> o anche la </a:t>
            </a:r>
            <a:r>
              <a:rPr lang="it-IT" sz="1900" b="1" kern="1200" dirty="0">
                <a:solidFill>
                  <a:srgbClr val="1E2A45"/>
                </a:solidFill>
                <a:latin typeface="Garamond" panose="02020404030301010803" pitchFamily="18" charset="0"/>
                <a:cs typeface="Arial" panose="020B0604020202020204" pitchFamily="34" charset="0"/>
              </a:rPr>
              <a:t>corte di appello</a:t>
            </a:r>
            <a:r>
              <a:rPr lang="it-IT" sz="1900" kern="1200" dirty="0">
                <a:solidFill>
                  <a:srgbClr val="1E2A45"/>
                </a:solidFill>
                <a:latin typeface="Garamond" panose="02020404030301010803" pitchFamily="18" charset="0"/>
                <a:cs typeface="Arial" panose="020B0604020202020204" pitchFamily="34" charset="0"/>
              </a:rPr>
              <a:t>, nel caso non sia stato nominato il consigliere istruttore, dichiarano l’improcedibilità sempre con </a:t>
            </a:r>
            <a:r>
              <a:rPr lang="it-IT" sz="1900" u="sng" kern="1200" dirty="0">
                <a:solidFill>
                  <a:srgbClr val="1E2A45"/>
                </a:solidFill>
                <a:latin typeface="Garamond" panose="02020404030301010803" pitchFamily="18" charset="0"/>
                <a:cs typeface="Arial" panose="020B0604020202020204" pitchFamily="34" charset="0"/>
              </a:rPr>
              <a:t>sentenza</a:t>
            </a:r>
            <a:r>
              <a:rPr lang="it-IT" sz="1900" kern="1200" dirty="0">
                <a:solidFill>
                  <a:srgbClr val="1E2A45"/>
                </a:solidFill>
                <a:latin typeface="Garamond" panose="02020404030301010803" pitchFamily="18" charset="0"/>
                <a:cs typeface="Arial" panose="020B0604020202020204" pitchFamily="34" charset="0"/>
              </a:rPr>
              <a:t>. </a:t>
            </a:r>
          </a:p>
          <a:p>
            <a:pPr lvl="1" algn="just">
              <a:defRPr/>
            </a:pPr>
            <a:r>
              <a:rPr kumimoji="0" lang="it-IT" sz="1900" b="0" i="0" u="none" strike="noStrike" kern="1200" cap="none" spc="0" normalizeH="0" baseline="0" noProof="0" dirty="0">
                <a:ln>
                  <a:noFill/>
                </a:ln>
                <a:solidFill>
                  <a:srgbClr val="1E2A45"/>
                </a:solidFill>
                <a:effectLst/>
                <a:uLnTx/>
                <a:uFillTx/>
                <a:latin typeface="Garamond" panose="02020404030301010803" pitchFamily="18" charset="0"/>
                <a:cs typeface="Arial" panose="020B0604020202020204" pitchFamily="34" charset="0"/>
              </a:rPr>
              <a:t>Si introduce, tuttavia, un ulteriore comma per precisare che quando l’udienza è fissata davanti all’istruttore, l’improcedibilità viene dichiarata con </a:t>
            </a:r>
            <a:r>
              <a:rPr kumimoji="0" lang="it-IT" sz="1900" b="1" i="0" strike="noStrike" kern="1200" cap="none" spc="0" normalizeH="0" baseline="0" noProof="0" dirty="0">
                <a:ln>
                  <a:noFill/>
                </a:ln>
                <a:solidFill>
                  <a:srgbClr val="1E2A45"/>
                </a:solidFill>
                <a:effectLst/>
                <a:uLnTx/>
                <a:uFillTx/>
                <a:latin typeface="Garamond" panose="02020404030301010803" pitchFamily="18" charset="0"/>
                <a:cs typeface="Arial" panose="020B0604020202020204" pitchFamily="34" charset="0"/>
              </a:rPr>
              <a:t>ordinanza</a:t>
            </a:r>
            <a:r>
              <a:rPr kumimoji="0" lang="it-IT" sz="1900" b="0" i="0" u="none" strike="noStrike" kern="1200" cap="none" spc="0" normalizeH="0" baseline="0" noProof="0" dirty="0">
                <a:ln>
                  <a:noFill/>
                </a:ln>
                <a:solidFill>
                  <a:srgbClr val="1E2A45"/>
                </a:solidFill>
                <a:effectLst/>
                <a:uLnTx/>
                <a:uFillTx/>
                <a:latin typeface="Garamond" panose="02020404030301010803" pitchFamily="18" charset="0"/>
                <a:cs typeface="Arial" panose="020B0604020202020204" pitchFamily="34" charset="0"/>
              </a:rPr>
              <a:t> suscettibile di essere reclamata </a:t>
            </a:r>
            <a:r>
              <a:rPr kumimoji="0" lang="it-IT" sz="1900" b="0" i="0" u="none" strike="noStrike" kern="1200" cap="none" spc="0" normalizeH="0" baseline="0" noProof="0" dirty="0">
                <a:ln>
                  <a:noFill/>
                </a:ln>
                <a:solidFill>
                  <a:srgbClr val="1E2A45"/>
                </a:solidFill>
                <a:effectLst/>
                <a:uLnTx/>
                <a:uFillTx/>
                <a:latin typeface="Garamond" panose="02020404030301010803" pitchFamily="18" charset="0"/>
                <a:cs typeface="Arial" panose="020B0604020202020204" pitchFamily="34" charset="0"/>
                <a:sym typeface="Wingdings" panose="05000000000000000000" pitchFamily="2" charset="2"/>
              </a:rPr>
              <a:t> </a:t>
            </a:r>
            <a:r>
              <a:rPr kumimoji="0" lang="it-IT" sz="1900" b="0" i="0" u="none" strike="noStrike" kern="1200" cap="none" spc="0" normalizeH="0" baseline="0" noProof="0" dirty="0">
                <a:ln>
                  <a:noFill/>
                </a:ln>
                <a:solidFill>
                  <a:srgbClr val="1E2A45"/>
                </a:solidFill>
                <a:effectLst/>
                <a:uLnTx/>
                <a:uFillTx/>
                <a:latin typeface="Garamond" panose="02020404030301010803" pitchFamily="18" charset="0"/>
                <a:cs typeface="Arial" panose="020B0604020202020204" pitchFamily="34" charset="0"/>
              </a:rPr>
              <a:t>la corte decide collegialmente sul reclamo in camera di consiglio con ordinanza non impugnabile se accoglie il reclamo, o con sentenza se lo respinge. </a:t>
            </a:r>
            <a:endParaRPr lang="it-IT" sz="1900" dirty="0">
              <a:solidFill>
                <a:srgbClr val="1E2A45"/>
              </a:solidFill>
              <a:latin typeface="Garamond" panose="02020404030301010803" pitchFamily="18" charset="0"/>
              <a:ea typeface="Arial" charset="0"/>
              <a:cs typeface="Arial" panose="020B0604020202020204" pitchFamily="34" charset="0"/>
            </a:endParaRPr>
          </a:p>
          <a:p>
            <a:pPr marL="12700" marR="5080" algn="just">
              <a:lnSpc>
                <a:spcPct val="100000"/>
              </a:lnSpc>
              <a:spcBef>
                <a:spcPts val="100"/>
              </a:spcBef>
            </a:pPr>
            <a:endParaRPr lang="it-IT" sz="1900" b="1" spc="-20" dirty="0">
              <a:solidFill>
                <a:srgbClr val="E00069"/>
              </a:solidFill>
              <a:latin typeface="Arial"/>
              <a:cs typeface="Arial"/>
            </a:endParaRPr>
          </a:p>
        </p:txBody>
      </p:sp>
      <p:sp>
        <p:nvSpPr>
          <p:cNvPr id="9" name="Rettangolo 8">
            <a:extLst>
              <a:ext uri="{FF2B5EF4-FFF2-40B4-BE49-F238E27FC236}">
                <a16:creationId xmlns:a16="http://schemas.microsoft.com/office/drawing/2014/main" id="{4D3EF32F-E6B4-FBF4-F8CD-8E17BFC2CAB6}"/>
              </a:ext>
            </a:extLst>
          </p:cNvPr>
          <p:cNvSpPr/>
          <p:nvPr/>
        </p:nvSpPr>
        <p:spPr>
          <a:xfrm>
            <a:off x="441959" y="1544320"/>
            <a:ext cx="5384909" cy="538480"/>
          </a:xfrm>
          <a:prstGeom prst="rect">
            <a:avLst/>
          </a:prstGeom>
          <a:ln>
            <a:solidFill>
              <a:srgbClr val="E72A7A"/>
            </a:solidFill>
          </a:ln>
        </p:spPr>
        <p:txBody>
          <a:bodyPr wrap="square" lIns="0" tIns="0" rIns="0" bIns="0" rtlCol="0" anchor="ctr">
            <a:spAutoFit/>
          </a:bodyPr>
          <a:lstStyle/>
          <a:p>
            <a:pPr marL="12700" algn="ctr">
              <a:lnSpc>
                <a:spcPct val="100000"/>
              </a:lnSpc>
              <a:spcBef>
                <a:spcPts val="885"/>
              </a:spcBef>
            </a:pPr>
            <a:endParaRPr lang="it-IT" sz="1300" dirty="0">
              <a:solidFill>
                <a:srgbClr val="051B3E"/>
              </a:solidFill>
              <a:latin typeface="Arial"/>
              <a:cs typeface="Arial"/>
            </a:endParaRPr>
          </a:p>
        </p:txBody>
      </p:sp>
      <p:sp>
        <p:nvSpPr>
          <p:cNvPr id="2" name="Freccia a gallone 1">
            <a:extLst>
              <a:ext uri="{FF2B5EF4-FFF2-40B4-BE49-F238E27FC236}">
                <a16:creationId xmlns:a16="http://schemas.microsoft.com/office/drawing/2014/main" id="{78F55440-F435-0CEB-FB08-C5DFD8734823}"/>
              </a:ext>
            </a:extLst>
          </p:cNvPr>
          <p:cNvSpPr/>
          <p:nvPr/>
        </p:nvSpPr>
        <p:spPr>
          <a:xfrm>
            <a:off x="624840" y="3480612"/>
            <a:ext cx="140970" cy="161852"/>
          </a:xfrm>
          <a:prstGeom prst="chevron">
            <a:avLst/>
          </a:prstGeom>
          <a:solidFill>
            <a:srgbClr val="E72A7A"/>
          </a:solidFill>
        </p:spPr>
        <p:txBody>
          <a:bodyPr wrap="square" lIns="0" tIns="0" rIns="0" bIns="0" rtlCol="0" anchor="ctr">
            <a:spAutoFit/>
          </a:bodyPr>
          <a:lstStyle/>
          <a:p>
            <a:pPr marL="12700" algn="ctr">
              <a:lnSpc>
                <a:spcPct val="100000"/>
              </a:lnSpc>
              <a:spcBef>
                <a:spcPts val="885"/>
              </a:spcBef>
            </a:pPr>
            <a:endParaRPr lang="it-IT" sz="1300" dirty="0">
              <a:latin typeface="Arial"/>
              <a:cs typeface="Arial"/>
            </a:endParaRPr>
          </a:p>
        </p:txBody>
      </p:sp>
      <p:sp>
        <p:nvSpPr>
          <p:cNvPr id="6" name="Freccia a gallone 5">
            <a:extLst>
              <a:ext uri="{FF2B5EF4-FFF2-40B4-BE49-F238E27FC236}">
                <a16:creationId xmlns:a16="http://schemas.microsoft.com/office/drawing/2014/main" id="{13A210A2-951D-262C-7A06-E7DB99181AB5}"/>
              </a:ext>
            </a:extLst>
          </p:cNvPr>
          <p:cNvSpPr/>
          <p:nvPr/>
        </p:nvSpPr>
        <p:spPr>
          <a:xfrm>
            <a:off x="624840" y="4063542"/>
            <a:ext cx="140970" cy="161852"/>
          </a:xfrm>
          <a:prstGeom prst="chevron">
            <a:avLst/>
          </a:prstGeom>
          <a:solidFill>
            <a:srgbClr val="E72A7A"/>
          </a:solidFill>
        </p:spPr>
        <p:txBody>
          <a:bodyPr wrap="square" lIns="0" tIns="0" rIns="0" bIns="0" rtlCol="0" anchor="ctr">
            <a:spAutoFit/>
          </a:bodyPr>
          <a:lstStyle/>
          <a:p>
            <a:pPr marL="12700" algn="ctr">
              <a:lnSpc>
                <a:spcPct val="100000"/>
              </a:lnSpc>
              <a:spcBef>
                <a:spcPts val="885"/>
              </a:spcBef>
            </a:pPr>
            <a:endParaRPr lang="it-IT" sz="1300" dirty="0">
              <a:latin typeface="Arial"/>
              <a:cs typeface="Arial"/>
            </a:endParaRPr>
          </a:p>
        </p:txBody>
      </p:sp>
    </p:spTree>
    <p:extLst>
      <p:ext uri="{BB962C8B-B14F-4D97-AF65-F5344CB8AC3E}">
        <p14:creationId xmlns:p14="http://schemas.microsoft.com/office/powerpoint/2010/main" val="27096714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47040" y="972765"/>
            <a:ext cx="8290560" cy="5573683"/>
          </a:xfrm>
        </p:spPr>
        <p:txBody>
          <a:bodyPr>
            <a:normAutofit fontScale="92500" lnSpcReduction="20000"/>
          </a:bodyPr>
          <a:lstStyle/>
          <a:p>
            <a:pPr marL="0" marR="0" lvl="0" indent="0" algn="just" defTabSz="914400" rtl="0" eaLnBrk="1" fontAlgn="auto" latinLnBrk="0" hangingPunct="1">
              <a:lnSpc>
                <a:spcPct val="105000"/>
              </a:lnSpc>
              <a:spcBef>
                <a:spcPts val="0"/>
              </a:spcBef>
              <a:spcAft>
                <a:spcPts val="0"/>
              </a:spcAft>
              <a:buClrTx/>
              <a:buSzTx/>
              <a:buFontTx/>
              <a:buNone/>
              <a:tabLst/>
              <a:defRPr/>
            </a:pPr>
            <a:r>
              <a:rPr kumimoji="0" lang="it-IT" b="0" i="0" u="none" strike="noStrike" kern="1200" cap="none" spc="0" normalizeH="0" baseline="0" noProof="0" dirty="0">
                <a:ln>
                  <a:noFill/>
                </a:ln>
                <a:solidFill>
                  <a:srgbClr val="1E2A45"/>
                </a:solidFill>
                <a:effectLst/>
                <a:uLnTx/>
                <a:uFillTx/>
                <a:latin typeface="Garamond" panose="02020404030301010803" pitchFamily="18" charset="0"/>
                <a:cs typeface="Arial" panose="020B0604020202020204" pitchFamily="34" charset="0"/>
              </a:rPr>
              <a:t>Strumento che consente una decisione accelerata e semplificata sia per gli appelli </a:t>
            </a:r>
            <a:r>
              <a:rPr kumimoji="0" lang="it-IT" b="1" i="0" u="none" strike="noStrike" kern="1200" cap="none" spc="0" normalizeH="0" baseline="0" noProof="0" dirty="0">
                <a:ln>
                  <a:noFill/>
                </a:ln>
                <a:solidFill>
                  <a:srgbClr val="1E2A45"/>
                </a:solidFill>
                <a:effectLst/>
                <a:uLnTx/>
                <a:uFillTx/>
                <a:latin typeface="Garamond" panose="02020404030301010803" pitchFamily="18" charset="0"/>
                <a:cs typeface="Arial" panose="020B0604020202020204" pitchFamily="34" charset="0"/>
              </a:rPr>
              <a:t>manifestamente</a:t>
            </a:r>
            <a:r>
              <a:rPr kumimoji="0" lang="it-IT" b="0" i="0" u="none" strike="noStrike" kern="1200" cap="none" spc="0" normalizeH="0" baseline="0" noProof="0" dirty="0">
                <a:ln>
                  <a:noFill/>
                </a:ln>
                <a:solidFill>
                  <a:srgbClr val="1E2A45"/>
                </a:solidFill>
                <a:effectLst/>
                <a:uLnTx/>
                <a:uFillTx/>
                <a:latin typeface="Garamond" panose="02020404030301010803" pitchFamily="18" charset="0"/>
                <a:cs typeface="Arial" panose="020B0604020202020204" pitchFamily="34" charset="0"/>
              </a:rPr>
              <a:t> </a:t>
            </a:r>
            <a:r>
              <a:rPr kumimoji="0" lang="it-IT" b="1" i="0" u="none" strike="noStrike" kern="1200" cap="none" spc="0" normalizeH="0" baseline="0" noProof="0" dirty="0">
                <a:ln>
                  <a:noFill/>
                </a:ln>
                <a:solidFill>
                  <a:srgbClr val="1E2A45"/>
                </a:solidFill>
                <a:effectLst/>
                <a:uLnTx/>
                <a:uFillTx/>
                <a:latin typeface="Garamond" panose="02020404030301010803" pitchFamily="18" charset="0"/>
                <a:cs typeface="Arial" panose="020B0604020202020204" pitchFamily="34" charset="0"/>
              </a:rPr>
              <a:t>infondati</a:t>
            </a:r>
            <a:r>
              <a:rPr kumimoji="0" lang="it-IT" b="0" i="0" u="none" strike="noStrike" kern="1200" cap="none" spc="0" normalizeH="0" baseline="0" noProof="0" dirty="0">
                <a:ln>
                  <a:noFill/>
                </a:ln>
                <a:solidFill>
                  <a:srgbClr val="1E2A45"/>
                </a:solidFill>
                <a:effectLst/>
                <a:uLnTx/>
                <a:uFillTx/>
                <a:latin typeface="Garamond" panose="02020404030301010803" pitchFamily="18" charset="0"/>
                <a:cs typeface="Arial" panose="020B0604020202020204" pitchFamily="34" charset="0"/>
              </a:rPr>
              <a:t>, sia per quelli </a:t>
            </a:r>
            <a:r>
              <a:rPr kumimoji="0" lang="it-IT" b="1" i="0" u="none" strike="noStrike" kern="1200" cap="none" spc="0" normalizeH="0" baseline="0" noProof="0" dirty="0">
                <a:ln>
                  <a:noFill/>
                </a:ln>
                <a:solidFill>
                  <a:srgbClr val="1E2A45"/>
                </a:solidFill>
                <a:effectLst/>
                <a:uLnTx/>
                <a:uFillTx/>
                <a:latin typeface="Garamond" panose="02020404030301010803" pitchFamily="18" charset="0"/>
                <a:cs typeface="Arial" panose="020B0604020202020204" pitchFamily="34" charset="0"/>
              </a:rPr>
              <a:t>inammissibili: </a:t>
            </a:r>
            <a:r>
              <a:rPr kumimoji="0" lang="it-IT" b="0" i="1" u="none" strike="noStrike" kern="1200" cap="none" spc="0" normalizeH="0" baseline="0" noProof="0" dirty="0">
                <a:ln>
                  <a:noFill/>
                </a:ln>
                <a:solidFill>
                  <a:srgbClr val="1E2A45"/>
                </a:solidFill>
                <a:effectLst/>
                <a:uLnTx/>
                <a:uFillTx/>
                <a:latin typeface="Garamond" panose="02020404030301010803" pitchFamily="18" charset="0"/>
                <a:cs typeface="Arial" panose="020B0604020202020204" pitchFamily="34" charset="0"/>
              </a:rPr>
              <a:t>« Quando ravvisa che l'impugnazione è inammissibile o manifestamente  infondata,  il  giudice  dispone  la  discussione  orale della causa secondo quanto previsto dall'articolo 350-bis.</a:t>
            </a:r>
          </a:p>
          <a:p>
            <a:pPr marL="0" marR="0" lvl="0" indent="0" algn="just" defTabSz="914400" rtl="0" eaLnBrk="1" fontAlgn="auto" latinLnBrk="0" hangingPunct="1">
              <a:lnSpc>
                <a:spcPct val="105000"/>
              </a:lnSpc>
              <a:spcBef>
                <a:spcPts val="0"/>
              </a:spcBef>
              <a:spcAft>
                <a:spcPts val="0"/>
              </a:spcAft>
              <a:buClrTx/>
              <a:buSzTx/>
              <a:buFontTx/>
              <a:buNone/>
              <a:tabLst/>
              <a:defRPr/>
            </a:pPr>
            <a:r>
              <a:rPr kumimoji="0" lang="it-IT" b="0" i="1" u="none" strike="noStrike" kern="1200" cap="none" spc="0" normalizeH="0" baseline="0" noProof="0" dirty="0">
                <a:ln>
                  <a:noFill/>
                </a:ln>
                <a:solidFill>
                  <a:srgbClr val="1E2A45"/>
                </a:solidFill>
                <a:effectLst/>
                <a:uLnTx/>
                <a:uFillTx/>
                <a:latin typeface="Garamond" panose="02020404030301010803" pitchFamily="18" charset="0"/>
                <a:cs typeface="Arial" panose="020B0604020202020204" pitchFamily="34" charset="0"/>
              </a:rPr>
              <a:t>Se  è  proposta  impugnazione  incidentale,  si  provvede  ai  sensi  del primo comma solo quando i presupposti ivi indicati ricorrono sia per l'impugnazione principale che per quella incidentale. In mancanza, il giudice procede alla trattazione di tutte le impugnazioni comunque proposte contro la sentenza»</a:t>
            </a:r>
            <a:r>
              <a:rPr lang="it-IT" i="1" kern="1200" dirty="0">
                <a:solidFill>
                  <a:srgbClr val="1E2A45"/>
                </a:solidFill>
                <a:latin typeface="Garamond" panose="02020404030301010803" pitchFamily="18" charset="0"/>
                <a:cs typeface="Arial" panose="020B0604020202020204" pitchFamily="34" charset="0"/>
              </a:rPr>
              <a:t>.</a:t>
            </a:r>
            <a:endParaRPr lang="it-IT" sz="1800" i="1" kern="1200" dirty="0">
              <a:solidFill>
                <a:srgbClr val="1E2A45"/>
              </a:solidFill>
              <a:latin typeface="Garamond" panose="02020404030301010803" pitchFamily="18"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800" b="0" i="1" u="none" strike="noStrike" kern="1200" cap="none" spc="0" normalizeH="0" baseline="0" noProof="0" dirty="0">
              <a:ln>
                <a:noFill/>
              </a:ln>
              <a:solidFill>
                <a:srgbClr val="1E2A45"/>
              </a:solidFill>
              <a:effectLst/>
              <a:uLnTx/>
              <a:uFillTx/>
              <a:latin typeface="Garamond" panose="02020404030301010803" pitchFamily="18" charset="0"/>
              <a:cs typeface="Arial" panose="020B0604020202020204" pitchFamily="34"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900" b="0" i="0" u="none" strike="noStrike" kern="1200" cap="none" spc="0" normalizeH="0" baseline="0" noProof="0" dirty="0">
                <a:ln>
                  <a:noFill/>
                </a:ln>
                <a:solidFill>
                  <a:srgbClr val="1E2A45"/>
                </a:solidFill>
                <a:effectLst/>
                <a:uLnTx/>
                <a:uFillTx/>
                <a:latin typeface="Garamond" panose="02020404030301010803" pitchFamily="18" charset="0"/>
                <a:cs typeface="Arial" panose="020B0604020202020204" pitchFamily="34" charset="0"/>
                <a:sym typeface="Wingdings" panose="05000000000000000000" pitchFamily="2" charset="2"/>
              </a:rPr>
              <a:t>T</a:t>
            </a:r>
            <a:r>
              <a:rPr kumimoji="0" lang="it-IT" sz="1900" b="0" i="0" u="none" strike="noStrike" kern="1200" cap="none" spc="0" normalizeH="0" baseline="0" noProof="0" dirty="0">
                <a:ln>
                  <a:noFill/>
                </a:ln>
                <a:solidFill>
                  <a:srgbClr val="1E2A45"/>
                </a:solidFill>
                <a:effectLst/>
                <a:uLnTx/>
                <a:uFillTx/>
                <a:latin typeface="Garamond" panose="02020404030301010803" pitchFamily="18" charset="0"/>
                <a:cs typeface="Arial" panose="020B0604020202020204" pitchFamily="34" charset="0"/>
              </a:rPr>
              <a:t>ali presupposti si devono riscontrare anche nell'eventuale appello incidentale, oltre che nell'appello principale; in difetto, il giudice deve procedere alla “trattazione di tutte le impugnazioni”. </a:t>
            </a:r>
          </a:p>
          <a:p>
            <a:pPr marL="0" marR="0" lvl="0" indent="0" algn="just"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endParaRPr kumimoji="0" lang="it-IT" b="0" i="0" u="none" strike="noStrike" kern="1200" cap="none" spc="0" normalizeH="0" baseline="0" noProof="0" dirty="0">
              <a:ln>
                <a:noFill/>
              </a:ln>
              <a:solidFill>
                <a:srgbClr val="1E2A45"/>
              </a:solidFill>
              <a:effectLst/>
              <a:uLnTx/>
              <a:uFillTx/>
              <a:latin typeface="Garamond" panose="02020404030301010803" pitchFamily="18" charset="0"/>
              <a:cs typeface="Arial" panose="020B0604020202020204" pitchFamily="34" charset="0"/>
            </a:endParaRPr>
          </a:p>
          <a:p>
            <a:pPr lvl="1" algn="just" rtl="0">
              <a:defRPr/>
            </a:pPr>
            <a:r>
              <a:rPr kumimoji="0" lang="it-IT" sz="1900" b="0" i="0" u="sng" strike="noStrike" kern="1200" cap="none" spc="0" normalizeH="0" baseline="0" noProof="0" dirty="0">
                <a:ln>
                  <a:noFill/>
                </a:ln>
                <a:solidFill>
                  <a:srgbClr val="1E2A45"/>
                </a:solidFill>
                <a:effectLst/>
                <a:uLnTx/>
                <a:uFillTx/>
                <a:latin typeface="Garamond" panose="02020404030301010803" pitchFamily="18" charset="0"/>
                <a:cs typeface="Arial" panose="020B0604020202020204" pitchFamily="34" charset="0"/>
              </a:rPr>
              <a:t>Modalità decisoria semplificata,</a:t>
            </a:r>
            <a:r>
              <a:rPr kumimoji="0" lang="it-IT" sz="1900" b="0" i="0" strike="noStrike" kern="1200" cap="none" spc="0" normalizeH="0" baseline="0" noProof="0" dirty="0">
                <a:ln>
                  <a:noFill/>
                </a:ln>
                <a:solidFill>
                  <a:srgbClr val="1E2A45"/>
                </a:solidFill>
                <a:effectLst/>
                <a:uLnTx/>
                <a:uFillTx/>
                <a:latin typeface="Garamond" panose="02020404030301010803" pitchFamily="18" charset="0"/>
                <a:cs typeface="Arial" panose="020B0604020202020204" pitchFamily="34" charset="0"/>
              </a:rPr>
              <a:t> la </a:t>
            </a:r>
            <a:r>
              <a:rPr kumimoji="0" lang="it-IT" sz="1900" b="0" i="0" u="none" strike="noStrike" kern="1200" cap="none" spc="0" normalizeH="0" baseline="0" noProof="0" dirty="0">
                <a:ln>
                  <a:noFill/>
                </a:ln>
                <a:solidFill>
                  <a:srgbClr val="1E2A45"/>
                </a:solidFill>
                <a:effectLst/>
                <a:uLnTx/>
                <a:uFillTx/>
                <a:latin typeface="Garamond" panose="02020404030301010803" pitchFamily="18" charset="0"/>
                <a:cs typeface="Arial" panose="020B0604020202020204" pitchFamily="34" charset="0"/>
              </a:rPr>
              <a:t>discussione orale </a:t>
            </a:r>
            <a:r>
              <a:rPr kumimoji="0" lang="it-IT" sz="1900" i="1" u="none" strike="noStrike" kern="1200" cap="none" spc="0" normalizeH="0" baseline="0" noProof="0" dirty="0">
                <a:ln>
                  <a:noFill/>
                </a:ln>
                <a:solidFill>
                  <a:srgbClr val="1E2A45"/>
                </a:solidFill>
                <a:effectLst/>
                <a:uLnTx/>
                <a:uFillTx/>
                <a:latin typeface="Garamond" panose="02020404030301010803" pitchFamily="18" charset="0"/>
                <a:cs typeface="Arial" panose="020B0604020202020204" pitchFamily="34" charset="0"/>
              </a:rPr>
              <a:t>ex</a:t>
            </a:r>
            <a:r>
              <a:rPr kumimoji="0" lang="it-IT" sz="1900" i="0" u="none" strike="noStrike" kern="1200" cap="none" spc="0" normalizeH="0" baseline="0" noProof="0" dirty="0">
                <a:ln>
                  <a:noFill/>
                </a:ln>
                <a:solidFill>
                  <a:srgbClr val="1E2A45"/>
                </a:solidFill>
                <a:effectLst/>
                <a:uLnTx/>
                <a:uFillTx/>
                <a:latin typeface="Garamond" panose="02020404030301010803" pitchFamily="18" charset="0"/>
                <a:cs typeface="Arial" panose="020B0604020202020204" pitchFamily="34" charset="0"/>
              </a:rPr>
              <a:t> art. 350-bis c.p.c.: </a:t>
            </a:r>
            <a:r>
              <a:rPr kumimoji="0" lang="it-IT" sz="1900" b="0" i="0" u="none" strike="noStrike" kern="1200" cap="none" spc="0" normalizeH="0" baseline="0" noProof="0" dirty="0">
                <a:ln>
                  <a:noFill/>
                </a:ln>
                <a:solidFill>
                  <a:srgbClr val="1E2A45"/>
                </a:solidFill>
                <a:effectLst/>
                <a:uLnTx/>
                <a:uFillTx/>
                <a:latin typeface="Garamond" panose="02020404030301010803" pitchFamily="18" charset="0"/>
              </a:rPr>
              <a:t>la decisione di manifesta infondatezza dovrà essere assunta a seguito di trattazione orale con sentenza succintamente motivata anche mediante rinvio a precedenti conformi.</a:t>
            </a:r>
          </a:p>
          <a:p>
            <a:pPr marL="0" marR="0" lvl="0" indent="0" algn="just" defTabSz="914400" rtl="0" eaLnBrk="1" fontAlgn="auto" latinLnBrk="0" hangingPunct="1">
              <a:lnSpc>
                <a:spcPct val="100000"/>
              </a:lnSpc>
              <a:spcBef>
                <a:spcPts val="0"/>
              </a:spcBef>
              <a:spcAft>
                <a:spcPts val="0"/>
              </a:spcAft>
              <a:buClrTx/>
              <a:buSzTx/>
              <a:tabLst/>
              <a:defRPr/>
            </a:pPr>
            <a:endParaRPr lang="it-IT" kern="1200" dirty="0">
              <a:solidFill>
                <a:srgbClr val="1E2A45"/>
              </a:solidFill>
              <a:latin typeface="Garamond" panose="02020404030301010803" pitchFamily="18" charset="0"/>
            </a:endParaRPr>
          </a:p>
          <a:p>
            <a:pPr lvl="1" algn="just" rtl="0">
              <a:defRPr/>
            </a:pPr>
            <a:r>
              <a:rPr kumimoji="0" lang="it-IT" sz="1900" b="0" i="0" u="none" strike="noStrike" kern="1200" cap="none" spc="0" normalizeH="0" baseline="0" noProof="0" dirty="0">
                <a:ln>
                  <a:noFill/>
                </a:ln>
                <a:solidFill>
                  <a:srgbClr val="1E2A45"/>
                </a:solidFill>
                <a:effectLst/>
                <a:uLnTx/>
                <a:uFillTx/>
                <a:latin typeface="Garamond" panose="02020404030301010803" pitchFamily="18" charset="0"/>
              </a:rPr>
              <a:t>Il successivo art. 348-ter c.p.c. (pronuncia di inammissibilità dell’appello) è stato abrogato. Sono stati, però, mantenuti gli ultimi due commi della disposizione volti ad escludere la possibilità di proporre ricorso per cassazione per omesso esame di un fatto decisivo, nei casi di c.d. «doppia conforme», i commi in questione sono confluiti nell’art. 360 c.p.c. </a:t>
            </a:r>
          </a:p>
          <a:p>
            <a:pPr marL="0" marR="0" lvl="0" indent="0" algn="just" defTabSz="914400" rtl="0" eaLnBrk="1" fontAlgn="auto" latinLnBrk="0" hangingPunct="1">
              <a:lnSpc>
                <a:spcPct val="100000"/>
              </a:lnSpc>
              <a:spcBef>
                <a:spcPts val="0"/>
              </a:spcBef>
              <a:spcAft>
                <a:spcPts val="0"/>
              </a:spcAft>
              <a:buClrTx/>
              <a:buSzTx/>
              <a:tabLst/>
              <a:defRPr/>
            </a:pPr>
            <a:endParaRPr kumimoji="0" lang="it-IT" b="0" i="0" u="none" strike="noStrike" kern="1200" cap="none" spc="0" normalizeH="0" baseline="0" noProof="0" dirty="0">
              <a:ln>
                <a:noFill/>
              </a:ln>
              <a:solidFill>
                <a:srgbClr val="1E2A45"/>
              </a:solidFill>
              <a:effectLst/>
              <a:uLnTx/>
              <a:uFillTx/>
              <a:latin typeface="Garamond" panose="02020404030301010803" pitchFamily="18" charset="0"/>
            </a:endParaRPr>
          </a:p>
          <a:p>
            <a:pPr lvl="1" algn="just" rtl="0">
              <a:defRPr/>
            </a:pPr>
            <a:r>
              <a:rPr kumimoji="0" lang="it-IT" sz="1900" b="0" i="0" u="none" strike="noStrike" kern="1200" cap="none" spc="0" normalizeH="0" baseline="0" noProof="0" dirty="0">
                <a:ln>
                  <a:noFill/>
                </a:ln>
                <a:solidFill>
                  <a:srgbClr val="1E2A45"/>
                </a:solidFill>
                <a:effectLst/>
                <a:uLnTx/>
                <a:uFillTx/>
                <a:latin typeface="Garamond" panose="02020404030301010803" pitchFamily="18" charset="0"/>
              </a:rPr>
              <a:t>L'appello dichiarato inammissibile o improcedibile </a:t>
            </a:r>
            <a:r>
              <a:rPr lang="it-IT" sz="1900" kern="1200" dirty="0">
                <a:solidFill>
                  <a:srgbClr val="1E2A45"/>
                </a:solidFill>
                <a:latin typeface="Garamond" panose="02020404030301010803" pitchFamily="18" charset="0"/>
              </a:rPr>
              <a:t>n</a:t>
            </a:r>
            <a:r>
              <a:rPr kumimoji="0" lang="it-IT" sz="1900" b="0" i="0" u="none" strike="noStrike" kern="1200" cap="none" spc="0" normalizeH="0" baseline="0" noProof="0" dirty="0">
                <a:ln>
                  <a:noFill/>
                </a:ln>
                <a:solidFill>
                  <a:srgbClr val="1E2A45"/>
                </a:solidFill>
                <a:effectLst/>
                <a:uLnTx/>
                <a:uFillTx/>
                <a:latin typeface="Garamond" panose="02020404030301010803" pitchFamily="18" charset="0"/>
              </a:rPr>
              <a:t>on può </a:t>
            </a:r>
            <a:r>
              <a:rPr lang="it-IT" sz="1900" kern="1200" dirty="0">
                <a:solidFill>
                  <a:srgbClr val="1E2A45"/>
                </a:solidFill>
                <a:latin typeface="Garamond" panose="02020404030301010803" pitchFamily="18" charset="0"/>
              </a:rPr>
              <a:t>essere riproposto (art. 358 c.p.c.).</a:t>
            </a:r>
            <a:endParaRPr kumimoji="0" lang="it-IT" sz="1900" b="0" i="0" u="none" strike="noStrike" kern="1200" cap="none" spc="0" normalizeH="0" baseline="0" noProof="0" dirty="0">
              <a:ln>
                <a:noFill/>
              </a:ln>
              <a:solidFill>
                <a:srgbClr val="1E2A45"/>
              </a:solidFill>
              <a:effectLst/>
              <a:uLnTx/>
              <a:uFillTx/>
              <a:latin typeface="Garamond" panose="02020404030301010803" pitchFamily="18" charset="0"/>
            </a:endParaRPr>
          </a:p>
          <a:p>
            <a:pPr algn="just"/>
            <a:endParaRPr lang="it-IT" sz="2000" u="sng" dirty="0">
              <a:latin typeface="Arial" panose="020B0604020202020204" pitchFamily="34" charset="0"/>
              <a:cs typeface="Arial" panose="020B0604020202020204" pitchFamily="34" charset="0"/>
            </a:endParaRPr>
          </a:p>
        </p:txBody>
      </p:sp>
      <p:sp>
        <p:nvSpPr>
          <p:cNvPr id="4" name="Titolo 1">
            <a:extLst>
              <a:ext uri="{FF2B5EF4-FFF2-40B4-BE49-F238E27FC236}">
                <a16:creationId xmlns:a16="http://schemas.microsoft.com/office/drawing/2014/main" id="{557F4705-60C4-371C-EC61-42C0B16A2DA0}"/>
              </a:ext>
            </a:extLst>
          </p:cNvPr>
          <p:cNvSpPr txBox="1">
            <a:spLocks/>
          </p:cNvSpPr>
          <p:nvPr/>
        </p:nvSpPr>
        <p:spPr>
          <a:xfrm>
            <a:off x="814774" y="198778"/>
            <a:ext cx="7514451" cy="484249"/>
          </a:xfrm>
          <a:prstGeom prst="rect">
            <a:avLst/>
          </a:prstGeom>
          <a:ln w="6350">
            <a:solidFill>
              <a:srgbClr val="E72A7A"/>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eaLnBrk="1" fontAlgn="auto" latinLnBrk="0" hangingPunct="1">
              <a:lnSpc>
                <a:spcPct val="115000"/>
              </a:lnSpc>
              <a:spcBef>
                <a:spcPts val="125"/>
              </a:spcBef>
              <a:spcAft>
                <a:spcPts val="1000"/>
              </a:spcAft>
              <a:buClrTx/>
              <a:buSzTx/>
              <a:buFontTx/>
              <a:buNone/>
              <a:tabLst/>
              <a:defRPr/>
            </a:pPr>
            <a:r>
              <a:rPr lang="it-IT" sz="2400" b="1" dirty="0">
                <a:solidFill>
                  <a:schemeClr val="bg2"/>
                </a:solidFill>
                <a:latin typeface="Garamond" panose="02020404030301010803" pitchFamily="18" charset="0"/>
                <a:ea typeface="Arial" charset="0"/>
                <a:cs typeface="Arial" charset="0"/>
              </a:rPr>
              <a:t>IL NUOVO FILTRO IN APPELLO (Art. 348 bis c.p.c.)</a:t>
            </a:r>
            <a:endParaRPr kumimoji="0" lang="it-IT" sz="2400" b="1" i="0" u="none" strike="noStrike" kern="0" cap="none" spc="0" normalizeH="0" baseline="0" noProof="0" dirty="0">
              <a:ln>
                <a:noFill/>
              </a:ln>
              <a:solidFill>
                <a:srgbClr val="E72A7A"/>
              </a:solidFill>
              <a:effectLst/>
              <a:uLnTx/>
              <a:uFillTx/>
              <a:latin typeface="Garamond" panose="02020404030301010803" pitchFamily="18" charset="0"/>
              <a:ea typeface="Calibri" panose="020F0502020204030204" pitchFamily="34" charset="0"/>
              <a:cs typeface="Times New Roman" panose="02020603050405020304" pitchFamily="18" charset="0"/>
            </a:endParaRPr>
          </a:p>
        </p:txBody>
      </p:sp>
      <p:sp>
        <p:nvSpPr>
          <p:cNvPr id="5" name="Freccia a gallone 4">
            <a:extLst>
              <a:ext uri="{FF2B5EF4-FFF2-40B4-BE49-F238E27FC236}">
                <a16:creationId xmlns:a16="http://schemas.microsoft.com/office/drawing/2014/main" id="{AB61D87A-262C-7333-511E-695A10B37726}"/>
              </a:ext>
            </a:extLst>
          </p:cNvPr>
          <p:cNvSpPr/>
          <p:nvPr/>
        </p:nvSpPr>
        <p:spPr>
          <a:xfrm>
            <a:off x="662940" y="3731968"/>
            <a:ext cx="186250" cy="200055"/>
          </a:xfrm>
          <a:prstGeom prst="chevron">
            <a:avLst/>
          </a:prstGeom>
          <a:solidFill>
            <a:srgbClr val="E72A7A"/>
          </a:solidFill>
        </p:spPr>
        <p:txBody>
          <a:bodyPr wrap="square" lIns="0" tIns="0" rIns="0" bIns="0" rtlCol="0" anchor="ctr">
            <a:spAutoFit/>
          </a:bodyPr>
          <a:lstStyle/>
          <a:p>
            <a:pPr marL="12700" algn="ctr">
              <a:lnSpc>
                <a:spcPct val="100000"/>
              </a:lnSpc>
              <a:spcBef>
                <a:spcPts val="885"/>
              </a:spcBef>
            </a:pPr>
            <a:endParaRPr lang="it-IT" sz="1300" dirty="0">
              <a:latin typeface="Arial"/>
              <a:cs typeface="Arial"/>
            </a:endParaRPr>
          </a:p>
        </p:txBody>
      </p:sp>
      <p:sp>
        <p:nvSpPr>
          <p:cNvPr id="6" name="Freccia a gallone 5">
            <a:extLst>
              <a:ext uri="{FF2B5EF4-FFF2-40B4-BE49-F238E27FC236}">
                <a16:creationId xmlns:a16="http://schemas.microsoft.com/office/drawing/2014/main" id="{F39A48C3-B314-B4B4-FEDA-8628B06FFCCB}"/>
              </a:ext>
            </a:extLst>
          </p:cNvPr>
          <p:cNvSpPr/>
          <p:nvPr/>
        </p:nvSpPr>
        <p:spPr>
          <a:xfrm>
            <a:off x="662940" y="4603765"/>
            <a:ext cx="186250" cy="200055"/>
          </a:xfrm>
          <a:prstGeom prst="chevron">
            <a:avLst/>
          </a:prstGeom>
          <a:solidFill>
            <a:srgbClr val="E72A7A"/>
          </a:solidFill>
        </p:spPr>
        <p:txBody>
          <a:bodyPr wrap="square" lIns="0" tIns="0" rIns="0" bIns="0" rtlCol="0" anchor="ctr">
            <a:spAutoFit/>
          </a:bodyPr>
          <a:lstStyle/>
          <a:p>
            <a:pPr marL="12700" algn="ctr">
              <a:lnSpc>
                <a:spcPct val="100000"/>
              </a:lnSpc>
              <a:spcBef>
                <a:spcPts val="885"/>
              </a:spcBef>
            </a:pPr>
            <a:endParaRPr lang="it-IT" sz="1300" dirty="0">
              <a:latin typeface="Arial"/>
              <a:cs typeface="Arial"/>
            </a:endParaRPr>
          </a:p>
        </p:txBody>
      </p:sp>
      <p:sp>
        <p:nvSpPr>
          <p:cNvPr id="7" name="Freccia a gallone 6">
            <a:extLst>
              <a:ext uri="{FF2B5EF4-FFF2-40B4-BE49-F238E27FC236}">
                <a16:creationId xmlns:a16="http://schemas.microsoft.com/office/drawing/2014/main" id="{9C94B8E3-B30E-B399-F1A5-9F80D40C95D4}"/>
              </a:ext>
            </a:extLst>
          </p:cNvPr>
          <p:cNvSpPr/>
          <p:nvPr/>
        </p:nvSpPr>
        <p:spPr>
          <a:xfrm>
            <a:off x="662940" y="5921211"/>
            <a:ext cx="186250" cy="200055"/>
          </a:xfrm>
          <a:prstGeom prst="chevron">
            <a:avLst/>
          </a:prstGeom>
          <a:solidFill>
            <a:srgbClr val="E72A7A"/>
          </a:solidFill>
        </p:spPr>
        <p:txBody>
          <a:bodyPr wrap="square" lIns="0" tIns="0" rIns="0" bIns="0" rtlCol="0" anchor="ctr">
            <a:spAutoFit/>
          </a:bodyPr>
          <a:lstStyle/>
          <a:p>
            <a:pPr marL="12700" algn="ctr">
              <a:lnSpc>
                <a:spcPct val="100000"/>
              </a:lnSpc>
              <a:spcBef>
                <a:spcPts val="885"/>
              </a:spcBef>
            </a:pPr>
            <a:endParaRPr lang="it-IT" sz="1300" dirty="0">
              <a:latin typeface="Arial"/>
              <a:cs typeface="Arial"/>
            </a:endParaRPr>
          </a:p>
        </p:txBody>
      </p:sp>
    </p:spTree>
    <p:extLst>
      <p:ext uri="{BB962C8B-B14F-4D97-AF65-F5344CB8AC3E}">
        <p14:creationId xmlns:p14="http://schemas.microsoft.com/office/powerpoint/2010/main" val="24473707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0" y="6858000"/>
            <a:ext cx="9144000" cy="0"/>
          </a:xfrm>
          <a:custGeom>
            <a:avLst/>
            <a:gdLst/>
            <a:ahLst/>
            <a:cxnLst/>
            <a:rect l="l" t="t" r="r" b="b"/>
            <a:pathLst>
              <a:path w="9144000">
                <a:moveTo>
                  <a:pt x="0" y="0"/>
                </a:moveTo>
                <a:lnTo>
                  <a:pt x="9144000" y="0"/>
                </a:lnTo>
              </a:path>
            </a:pathLst>
          </a:custGeom>
          <a:ln w="3175">
            <a:solidFill>
              <a:srgbClr val="051B3E"/>
            </a:solidFill>
          </a:ln>
        </p:spPr>
        <p:txBody>
          <a:bodyPr wrap="square" lIns="0" tIns="0" rIns="0" bIns="0" rtlCol="0"/>
          <a:lstStyle/>
          <a:p>
            <a:endParaRPr/>
          </a:p>
        </p:txBody>
      </p:sp>
      <p:sp>
        <p:nvSpPr>
          <p:cNvPr id="5" name="CasellaDiTesto 4">
            <a:extLst>
              <a:ext uri="{FF2B5EF4-FFF2-40B4-BE49-F238E27FC236}">
                <a16:creationId xmlns:a16="http://schemas.microsoft.com/office/drawing/2014/main" id="{B0AA4EA3-B539-DD41-EC12-6989A6546A18}"/>
              </a:ext>
            </a:extLst>
          </p:cNvPr>
          <p:cNvSpPr txBox="1"/>
          <p:nvPr/>
        </p:nvSpPr>
        <p:spPr>
          <a:xfrm>
            <a:off x="418289" y="993591"/>
            <a:ext cx="8307421" cy="5632311"/>
          </a:xfrm>
          <a:prstGeom prst="rect">
            <a:avLst/>
          </a:prstGeom>
          <a:noFill/>
        </p:spPr>
        <p:txBody>
          <a:bodyPr wrap="square">
            <a:spAutoFit/>
          </a:bodyPr>
          <a:lstStyle/>
          <a:p>
            <a:pPr lvl="1" algn="just"/>
            <a:r>
              <a:rPr lang="it-IT" dirty="0">
                <a:latin typeface="Garamond" panose="02020404030301010803" pitchFamily="18" charset="0"/>
              </a:rPr>
              <a:t>Nel giudizio d'appello </a:t>
            </a:r>
            <a:r>
              <a:rPr lang="it-IT" b="1" dirty="0">
                <a:latin typeface="Garamond" panose="02020404030301010803" pitchFamily="18" charset="0"/>
              </a:rPr>
              <a:t>NON</a:t>
            </a:r>
            <a:r>
              <a:rPr lang="it-IT" dirty="0">
                <a:latin typeface="Garamond" panose="02020404030301010803" pitchFamily="18" charset="0"/>
              </a:rPr>
              <a:t> possono proporsi (art. 345 c.p.c.) (i) </a:t>
            </a:r>
            <a:r>
              <a:rPr lang="it-IT" b="1" dirty="0">
                <a:latin typeface="Garamond" panose="02020404030301010803" pitchFamily="18" charset="0"/>
              </a:rPr>
              <a:t>domande nuove </a:t>
            </a:r>
            <a:r>
              <a:rPr lang="it-IT" dirty="0">
                <a:latin typeface="Garamond" panose="02020404030301010803" pitchFamily="18" charset="0"/>
                <a:sym typeface="Wingdings" panose="05000000000000000000" pitchFamily="2" charset="2"/>
              </a:rPr>
              <a:t>e</a:t>
            </a:r>
            <a:r>
              <a:rPr lang="it-IT" b="1" dirty="0">
                <a:latin typeface="Garamond" panose="02020404030301010803" pitchFamily="18" charset="0"/>
                <a:sym typeface="Wingdings" panose="05000000000000000000" pitchFamily="2" charset="2"/>
              </a:rPr>
              <a:t> </a:t>
            </a:r>
            <a:r>
              <a:rPr lang="it-IT" dirty="0">
                <a:latin typeface="Garamond" panose="02020404030301010803" pitchFamily="18" charset="0"/>
              </a:rPr>
              <a:t>sono dichiarate inammissibili d'ufficio (ii) </a:t>
            </a:r>
            <a:r>
              <a:rPr lang="it-IT" b="1" dirty="0">
                <a:latin typeface="Garamond" panose="02020404030301010803" pitchFamily="18" charset="0"/>
              </a:rPr>
              <a:t>nuove eccezioni</a:t>
            </a:r>
            <a:r>
              <a:rPr lang="it-IT" dirty="0">
                <a:latin typeface="Garamond" panose="02020404030301010803" pitchFamily="18" charset="0"/>
              </a:rPr>
              <a:t>, che non siano rilevabili anche d'ufficio.</a:t>
            </a:r>
          </a:p>
          <a:p>
            <a:pPr lvl="1" algn="just"/>
            <a:r>
              <a:rPr lang="it-IT" b="1" dirty="0">
                <a:latin typeface="Garamond" panose="02020404030301010803" pitchFamily="18" charset="0"/>
              </a:rPr>
              <a:t>NON</a:t>
            </a:r>
            <a:r>
              <a:rPr lang="it-IT" dirty="0">
                <a:latin typeface="Garamond" panose="02020404030301010803" pitchFamily="18" charset="0"/>
              </a:rPr>
              <a:t> sono ammessi nuovi mezzi di prova e non possono essere prodotti nuovi documenti, </a:t>
            </a:r>
            <a:r>
              <a:rPr lang="it-IT" b="1" dirty="0">
                <a:latin typeface="Garamond" panose="02020404030301010803" pitchFamily="18" charset="0"/>
              </a:rPr>
              <a:t>salvo che la parte dimostri di non aver potuto proporli o produrli nel giudizio di primo grado per causa ad essa non imputabile</a:t>
            </a:r>
            <a:r>
              <a:rPr lang="it-IT" dirty="0">
                <a:latin typeface="Garamond" panose="02020404030301010803" pitchFamily="18" charset="0"/>
              </a:rPr>
              <a:t>. Può sempre deferirsi il giuramento decisorio.</a:t>
            </a:r>
          </a:p>
          <a:p>
            <a:pPr lvl="1" algn="just"/>
            <a:r>
              <a:rPr lang="it-IT" b="1" dirty="0">
                <a:latin typeface="Garamond" panose="02020404030301010803" pitchFamily="18" charset="0"/>
              </a:rPr>
              <a:t>Possono</a:t>
            </a:r>
            <a:r>
              <a:rPr lang="it-IT" dirty="0">
                <a:latin typeface="Garamond" panose="02020404030301010803" pitchFamily="18" charset="0"/>
              </a:rPr>
              <a:t> domandarsi gli interessi, i frutti e gli accessori maturati dopo la sentenza impugnata, nonché il risarcimento dei danni sofferti dopo la sentenza stessa.</a:t>
            </a:r>
          </a:p>
          <a:p>
            <a:pPr algn="just"/>
            <a:endParaRPr lang="it-IT" dirty="0">
              <a:latin typeface="Garamond" panose="02020404030301010803" pitchFamily="18" charset="0"/>
            </a:endParaRPr>
          </a:p>
          <a:p>
            <a:pPr algn="just"/>
            <a:r>
              <a:rPr lang="it-IT" b="1" u="sng" cap="small" dirty="0">
                <a:latin typeface="Garamond" panose="02020404030301010803" pitchFamily="18" charset="0"/>
              </a:rPr>
              <a:t>ammissione e assunzione di prove (A</a:t>
            </a:r>
            <a:r>
              <a:rPr lang="it-IT" b="1" u="sng" dirty="0">
                <a:latin typeface="Garamond" panose="02020404030301010803" pitchFamily="18" charset="0"/>
              </a:rPr>
              <a:t>rt. 356 c.p.c.</a:t>
            </a:r>
            <a:r>
              <a:rPr lang="it-IT" b="1" cap="small" dirty="0">
                <a:latin typeface="Garamond" panose="02020404030301010803" pitchFamily="18" charset="0"/>
              </a:rPr>
              <a:t>)</a:t>
            </a:r>
          </a:p>
          <a:p>
            <a:pPr algn="just"/>
            <a:r>
              <a:rPr lang="it-IT" dirty="0">
                <a:solidFill>
                  <a:srgbClr val="1E2A45"/>
                </a:solidFill>
                <a:latin typeface="Garamond" panose="02020404030301010803" pitchFamily="18" charset="0"/>
              </a:rPr>
              <a:t>Il giudice d’appello, se dispone nuove prove o la rinnovazione di quelle già assunte, emette ordinanza e segue le regole degli artt. 191 e seguenti. «</a:t>
            </a:r>
            <a:r>
              <a:rPr lang="it-IT" b="1" i="1" dirty="0">
                <a:solidFill>
                  <a:srgbClr val="1E2A45"/>
                </a:solidFill>
                <a:latin typeface="Garamond" panose="02020404030301010803" pitchFamily="18" charset="0"/>
              </a:rPr>
              <a:t>Davanti alla corte di appello il collegio delega l'assunzione delle prove all'istruttore, se nominato, o al relatore e, quando ne ravvisa la necessità, può anche d'ufficio disporre la rinnovazione davanti a sé di uno o più mezzi di prova assunti dall'istruttore ai sensi dell'articolo 350, quarto comma</a:t>
            </a:r>
            <a:r>
              <a:rPr lang="it-IT" dirty="0">
                <a:solidFill>
                  <a:srgbClr val="1E2A45"/>
                </a:solidFill>
                <a:latin typeface="Garamond" panose="02020404030301010803" pitchFamily="18" charset="0"/>
              </a:rPr>
              <a:t>»</a:t>
            </a:r>
            <a:r>
              <a:rPr lang="it-IT" i="1" dirty="0">
                <a:solidFill>
                  <a:srgbClr val="1E2A45"/>
                </a:solidFill>
                <a:latin typeface="Garamond" panose="02020404030301010803" pitchFamily="18" charset="0"/>
              </a:rPr>
              <a:t>. </a:t>
            </a:r>
            <a:r>
              <a:rPr lang="it-IT" dirty="0">
                <a:solidFill>
                  <a:srgbClr val="1E2A45"/>
                </a:solidFill>
                <a:latin typeface="Garamond" panose="02020404030301010803" pitchFamily="18" charset="0"/>
              </a:rPr>
              <a:t>In caso di appello immediato contro sentenze non definitive (art. 279, comma 2, n. 4), non possono essere ammesse nuove prove sulle questioni ancora da istruire nel primo grado.</a:t>
            </a:r>
            <a:endParaRPr lang="it-IT" dirty="0"/>
          </a:p>
          <a:p>
            <a:endParaRPr lang="it-IT" dirty="0"/>
          </a:p>
        </p:txBody>
      </p:sp>
      <p:sp>
        <p:nvSpPr>
          <p:cNvPr id="6" name="Titolo 1">
            <a:extLst>
              <a:ext uri="{FF2B5EF4-FFF2-40B4-BE49-F238E27FC236}">
                <a16:creationId xmlns:a16="http://schemas.microsoft.com/office/drawing/2014/main" id="{669A69E7-0240-A34E-B7EF-D66232F77174}"/>
              </a:ext>
            </a:extLst>
          </p:cNvPr>
          <p:cNvSpPr txBox="1">
            <a:spLocks/>
          </p:cNvSpPr>
          <p:nvPr/>
        </p:nvSpPr>
        <p:spPr>
          <a:xfrm>
            <a:off x="966609" y="214959"/>
            <a:ext cx="7210782" cy="484249"/>
          </a:xfrm>
          <a:prstGeom prst="rect">
            <a:avLst/>
          </a:prstGeom>
          <a:ln w="6350">
            <a:solidFill>
              <a:srgbClr val="E72A7A"/>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eaLnBrk="1" fontAlgn="auto" latinLnBrk="0" hangingPunct="1">
              <a:lnSpc>
                <a:spcPct val="115000"/>
              </a:lnSpc>
              <a:spcBef>
                <a:spcPts val="125"/>
              </a:spcBef>
              <a:spcAft>
                <a:spcPts val="1000"/>
              </a:spcAft>
              <a:buClrTx/>
              <a:buSzTx/>
              <a:buFontTx/>
              <a:buNone/>
              <a:tabLst/>
              <a:defRPr/>
            </a:pPr>
            <a:r>
              <a:rPr lang="it-IT" sz="2400" b="1" dirty="0">
                <a:solidFill>
                  <a:schemeClr val="bg2"/>
                </a:solidFill>
                <a:latin typeface="Garamond" panose="02020404030301010803" pitchFamily="18" charset="0"/>
              </a:rPr>
              <a:t>IL REGIME DELLE PROVE IN APPELLO</a:t>
            </a:r>
            <a:endParaRPr kumimoji="0" lang="it-IT" sz="2400" b="1" i="0" u="none" strike="noStrike" kern="0" cap="none" spc="0" normalizeH="0" baseline="0" noProof="0" dirty="0">
              <a:ln>
                <a:noFill/>
              </a:ln>
              <a:solidFill>
                <a:srgbClr val="E72A7A"/>
              </a:solidFill>
              <a:effectLst/>
              <a:uLnTx/>
              <a:uFillTx/>
              <a:latin typeface="Garamond" panose="02020404030301010803" pitchFamily="18" charset="0"/>
              <a:ea typeface="Calibri" panose="020F0502020204030204" pitchFamily="34" charset="0"/>
              <a:cs typeface="Times New Roman" panose="02020603050405020304" pitchFamily="18" charset="0"/>
            </a:endParaRPr>
          </a:p>
        </p:txBody>
      </p:sp>
      <p:sp>
        <p:nvSpPr>
          <p:cNvPr id="7" name="Freccia a gallone 6">
            <a:extLst>
              <a:ext uri="{FF2B5EF4-FFF2-40B4-BE49-F238E27FC236}">
                <a16:creationId xmlns:a16="http://schemas.microsoft.com/office/drawing/2014/main" id="{F775A6FB-4386-778C-8FA7-DB4016A6DBFE}"/>
              </a:ext>
            </a:extLst>
          </p:cNvPr>
          <p:cNvSpPr/>
          <p:nvPr/>
        </p:nvSpPr>
        <p:spPr>
          <a:xfrm>
            <a:off x="613410" y="3000448"/>
            <a:ext cx="186250" cy="200055"/>
          </a:xfrm>
          <a:prstGeom prst="chevron">
            <a:avLst/>
          </a:prstGeom>
          <a:solidFill>
            <a:srgbClr val="E72A7A"/>
          </a:solidFill>
        </p:spPr>
        <p:txBody>
          <a:bodyPr wrap="square" lIns="0" tIns="0" rIns="0" bIns="0" rtlCol="0" anchor="ctr">
            <a:spAutoFit/>
          </a:bodyPr>
          <a:lstStyle/>
          <a:p>
            <a:pPr marL="12700" algn="ctr">
              <a:lnSpc>
                <a:spcPct val="100000"/>
              </a:lnSpc>
              <a:spcBef>
                <a:spcPts val="885"/>
              </a:spcBef>
            </a:pPr>
            <a:endParaRPr lang="it-IT" sz="1300" dirty="0">
              <a:latin typeface="Arial"/>
              <a:cs typeface="Arial"/>
            </a:endParaRPr>
          </a:p>
        </p:txBody>
      </p:sp>
      <p:sp>
        <p:nvSpPr>
          <p:cNvPr id="8" name="Freccia a gallone 7">
            <a:extLst>
              <a:ext uri="{FF2B5EF4-FFF2-40B4-BE49-F238E27FC236}">
                <a16:creationId xmlns:a16="http://schemas.microsoft.com/office/drawing/2014/main" id="{5738114B-DEC4-74B2-9C1E-C830F850B827}"/>
              </a:ext>
            </a:extLst>
          </p:cNvPr>
          <p:cNvSpPr/>
          <p:nvPr/>
        </p:nvSpPr>
        <p:spPr>
          <a:xfrm>
            <a:off x="613410" y="1917039"/>
            <a:ext cx="186250" cy="200055"/>
          </a:xfrm>
          <a:prstGeom prst="chevron">
            <a:avLst/>
          </a:prstGeom>
          <a:solidFill>
            <a:srgbClr val="E72A7A"/>
          </a:solidFill>
        </p:spPr>
        <p:txBody>
          <a:bodyPr wrap="square" lIns="0" tIns="0" rIns="0" bIns="0" rtlCol="0" anchor="ctr">
            <a:spAutoFit/>
          </a:bodyPr>
          <a:lstStyle/>
          <a:p>
            <a:pPr marL="12700" algn="ctr">
              <a:lnSpc>
                <a:spcPct val="100000"/>
              </a:lnSpc>
              <a:spcBef>
                <a:spcPts val="885"/>
              </a:spcBef>
            </a:pPr>
            <a:endParaRPr lang="it-IT" sz="1300" dirty="0">
              <a:latin typeface="Arial"/>
              <a:cs typeface="Arial"/>
            </a:endParaRPr>
          </a:p>
        </p:txBody>
      </p:sp>
      <p:sp>
        <p:nvSpPr>
          <p:cNvPr id="9" name="Freccia a gallone 8">
            <a:extLst>
              <a:ext uri="{FF2B5EF4-FFF2-40B4-BE49-F238E27FC236}">
                <a16:creationId xmlns:a16="http://schemas.microsoft.com/office/drawing/2014/main" id="{1B473B82-86ED-E451-50E2-47128373CF23}"/>
              </a:ext>
            </a:extLst>
          </p:cNvPr>
          <p:cNvSpPr/>
          <p:nvPr/>
        </p:nvSpPr>
        <p:spPr>
          <a:xfrm>
            <a:off x="608745" y="1082550"/>
            <a:ext cx="186250" cy="200055"/>
          </a:xfrm>
          <a:prstGeom prst="chevron">
            <a:avLst/>
          </a:prstGeom>
          <a:solidFill>
            <a:srgbClr val="E72A7A"/>
          </a:solidFill>
        </p:spPr>
        <p:txBody>
          <a:bodyPr wrap="square" lIns="0" tIns="0" rIns="0" bIns="0" rtlCol="0" anchor="ctr">
            <a:spAutoFit/>
          </a:bodyPr>
          <a:lstStyle/>
          <a:p>
            <a:pPr marL="12700" algn="ctr">
              <a:lnSpc>
                <a:spcPct val="100000"/>
              </a:lnSpc>
              <a:spcBef>
                <a:spcPts val="885"/>
              </a:spcBef>
            </a:pPr>
            <a:endParaRPr lang="it-IT" sz="1300" dirty="0">
              <a:latin typeface="Arial"/>
              <a:cs typeface="Arial"/>
            </a:endParaRPr>
          </a:p>
        </p:txBody>
      </p:sp>
    </p:spTree>
    <p:extLst>
      <p:ext uri="{BB962C8B-B14F-4D97-AF65-F5344CB8AC3E}">
        <p14:creationId xmlns:p14="http://schemas.microsoft.com/office/powerpoint/2010/main" val="14979056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59ECC76C-1909-0B71-E98F-7628B235F2A0}"/>
              </a:ext>
            </a:extLst>
          </p:cNvPr>
          <p:cNvSpPr>
            <a:spLocks noGrp="1"/>
          </p:cNvSpPr>
          <p:nvPr>
            <p:ph idx="1"/>
          </p:nvPr>
        </p:nvSpPr>
        <p:spPr/>
        <p:txBody>
          <a:bodyPr/>
          <a:lstStyle/>
          <a:p>
            <a:endParaRPr lang="it-IT" dirty="0"/>
          </a:p>
        </p:txBody>
      </p:sp>
      <p:sp>
        <p:nvSpPr>
          <p:cNvPr id="5" name="CasellaDiTesto 4">
            <a:extLst>
              <a:ext uri="{FF2B5EF4-FFF2-40B4-BE49-F238E27FC236}">
                <a16:creationId xmlns:a16="http://schemas.microsoft.com/office/drawing/2014/main" id="{0FE0BA1C-6359-6DFB-C12C-0B4BFACF1AD3}"/>
              </a:ext>
            </a:extLst>
          </p:cNvPr>
          <p:cNvSpPr txBox="1"/>
          <p:nvPr/>
        </p:nvSpPr>
        <p:spPr>
          <a:xfrm>
            <a:off x="430449" y="1118900"/>
            <a:ext cx="8283102" cy="5509200"/>
          </a:xfrm>
          <a:prstGeom prst="rect">
            <a:avLst/>
          </a:prstGeom>
          <a:noFill/>
        </p:spPr>
        <p:txBody>
          <a:bodyPr wrap="square">
            <a:spAutoFit/>
          </a:bodyPr>
          <a:lstStyle/>
          <a:p>
            <a:pPr algn="just"/>
            <a:r>
              <a:rPr lang="it-IT" b="1" u="sng" dirty="0">
                <a:latin typeface="Garamond" panose="02020404030301010803" pitchFamily="18" charset="0"/>
                <a:sym typeface="Wingdings" panose="05000000000000000000" pitchFamily="2" charset="2"/>
              </a:rPr>
              <a:t>NON NECESSARIAMENTE COLLEGIALE</a:t>
            </a:r>
            <a:r>
              <a:rPr lang="it-IT" dirty="0">
                <a:latin typeface="Garamond" panose="02020404030301010803" pitchFamily="18" charset="0"/>
                <a:sym typeface="Wingdings" panose="05000000000000000000" pitchFamily="2" charset="2"/>
              </a:rPr>
              <a:t> - solo la decisione rimane sempre collegiale, con il reinserimento della figura dell’ISTRUTTORE (1° comma): «</a:t>
            </a:r>
            <a:r>
              <a:rPr lang="it-IT" i="1" dirty="0">
                <a:latin typeface="Garamond" panose="02020404030301010803" pitchFamily="18" charset="0"/>
              </a:rPr>
              <a:t>Davanti alla corte di appello la trattazione dell'appello è affidata </a:t>
            </a:r>
            <a:r>
              <a:rPr lang="it-IT" b="1" i="1" dirty="0">
                <a:latin typeface="Garamond" panose="02020404030301010803" pitchFamily="18" charset="0"/>
              </a:rPr>
              <a:t>all'istruttore</a:t>
            </a:r>
            <a:r>
              <a:rPr lang="it-IT" i="1" dirty="0">
                <a:latin typeface="Garamond" panose="02020404030301010803" pitchFamily="18" charset="0"/>
              </a:rPr>
              <a:t>, se nominato, e la decisione è </a:t>
            </a:r>
            <a:r>
              <a:rPr lang="it-IT" b="1" i="1" dirty="0">
                <a:latin typeface="Garamond" panose="02020404030301010803" pitchFamily="18" charset="0"/>
              </a:rPr>
              <a:t>collegiale</a:t>
            </a:r>
            <a:r>
              <a:rPr lang="it-IT" i="1" dirty="0">
                <a:latin typeface="Garamond" panose="02020404030301010803" pitchFamily="18" charset="0"/>
              </a:rPr>
              <a:t>; davanti al tribunale l'appello è trattato e deciso dal giudice </a:t>
            </a:r>
            <a:r>
              <a:rPr lang="it-IT" b="1" i="1" dirty="0">
                <a:latin typeface="Garamond" panose="02020404030301010803" pitchFamily="18" charset="0"/>
              </a:rPr>
              <a:t>monocratico»</a:t>
            </a:r>
            <a:r>
              <a:rPr lang="it-IT" i="1" dirty="0">
                <a:latin typeface="Garamond" panose="02020404030301010803" pitchFamily="18" charset="0"/>
              </a:rPr>
              <a:t>.</a:t>
            </a:r>
          </a:p>
          <a:p>
            <a:pPr algn="just"/>
            <a:endParaRPr lang="it-IT" i="1" dirty="0">
              <a:latin typeface="Garamond" panose="02020404030301010803" pitchFamily="18" charset="0"/>
            </a:endParaRPr>
          </a:p>
          <a:p>
            <a:pPr algn="just"/>
            <a:r>
              <a:rPr lang="it-IT" b="1" u="sng" dirty="0">
                <a:latin typeface="Garamond" panose="02020404030301010803" pitchFamily="18" charset="0"/>
              </a:rPr>
              <a:t>TRATTAZIONE CONCENTRATA NELLA PRIMA UDIENZA (2° comma)</a:t>
            </a:r>
            <a:r>
              <a:rPr lang="it-IT" dirty="0">
                <a:latin typeface="Garamond" panose="02020404030301010803" pitchFamily="18" charset="0"/>
              </a:rPr>
              <a:t> </a:t>
            </a:r>
          </a:p>
          <a:p>
            <a:pPr algn="just"/>
            <a:r>
              <a:rPr lang="it-IT" dirty="0">
                <a:latin typeface="Garamond" panose="02020404030301010803" pitchFamily="18" charset="0"/>
              </a:rPr>
              <a:t>Nella prima udienza di trattazione il giudice ha l’obbligo di:</a:t>
            </a:r>
          </a:p>
          <a:p>
            <a:pPr marL="360363" algn="just"/>
            <a:r>
              <a:rPr lang="it-IT" dirty="0">
                <a:latin typeface="Garamond" panose="02020404030301010803" pitchFamily="18" charset="0"/>
              </a:rPr>
              <a:t>- verificare la regolare costituzione del giudizio </a:t>
            </a:r>
          </a:p>
          <a:p>
            <a:pPr marL="534988" indent="-174625" algn="just"/>
            <a:r>
              <a:rPr lang="it-IT" dirty="0">
                <a:latin typeface="Garamond" panose="02020404030301010803" pitchFamily="18" charset="0"/>
              </a:rPr>
              <a:t>- quando occorre, ordinare l'integrazione di esso o la notificazione prevista dall'articolo 332 c.p.c.;</a:t>
            </a:r>
          </a:p>
          <a:p>
            <a:pPr marL="534988" indent="-174625" algn="just"/>
            <a:r>
              <a:rPr lang="it-IT" dirty="0">
                <a:latin typeface="Garamond" panose="02020404030301010803" pitchFamily="18" charset="0"/>
              </a:rPr>
              <a:t>- dichiarare  la contumacia dell'appellato oppure dispone che si rinnovi la notificazione dell'atto di appello, e provvedere alla riunione degli appelli proposti contro la stessa sentenza»</a:t>
            </a:r>
          </a:p>
          <a:p>
            <a:pPr algn="just"/>
            <a:endParaRPr lang="it-IT" dirty="0">
              <a:latin typeface="Garamond" panose="02020404030301010803" pitchFamily="18" charset="0"/>
            </a:endParaRPr>
          </a:p>
          <a:p>
            <a:r>
              <a:rPr lang="it-IT" dirty="0">
                <a:latin typeface="Garamond" panose="02020404030301010803" pitchFamily="18" charset="0"/>
              </a:rPr>
              <a:t>Alla fase preliminare, quindi, fa seguito la trattazione vera e propria che comprende:</a:t>
            </a:r>
          </a:p>
          <a:p>
            <a:pPr lvl="1"/>
            <a:r>
              <a:rPr lang="it-IT" dirty="0">
                <a:latin typeface="Garamond" panose="02020404030301010803" pitchFamily="18" charset="0"/>
              </a:rPr>
              <a:t>l’assunzione dei mezzi di prova, se le parti ne hanno fatto richiesta (art. 356 c.p.c.);</a:t>
            </a:r>
          </a:p>
          <a:p>
            <a:pPr marL="444500"/>
            <a:r>
              <a:rPr lang="it-IT" dirty="0">
                <a:latin typeface="Garamond" panose="02020404030301010803" pitchFamily="18" charset="0"/>
              </a:rPr>
              <a:t>la fase necessaria di trattazione scritta che precede la decisione;</a:t>
            </a:r>
          </a:p>
          <a:p>
            <a:pPr marL="444500"/>
            <a:r>
              <a:rPr lang="it-IT" dirty="0">
                <a:latin typeface="Garamond" panose="02020404030301010803" pitchFamily="18" charset="0"/>
              </a:rPr>
              <a:t>la fase, meramente eventuale, di discussione orale (art. 352 c.p.c.).</a:t>
            </a:r>
          </a:p>
          <a:p>
            <a:endParaRPr lang="it-IT" sz="1400" dirty="0"/>
          </a:p>
          <a:p>
            <a:endParaRPr lang="it-IT" sz="1400" dirty="0"/>
          </a:p>
        </p:txBody>
      </p:sp>
      <p:sp>
        <p:nvSpPr>
          <p:cNvPr id="2" name="Titolo 1">
            <a:extLst>
              <a:ext uri="{FF2B5EF4-FFF2-40B4-BE49-F238E27FC236}">
                <a16:creationId xmlns:a16="http://schemas.microsoft.com/office/drawing/2014/main" id="{25B3AAE4-9516-8DFA-E285-86E6EC7DCAEA}"/>
              </a:ext>
            </a:extLst>
          </p:cNvPr>
          <p:cNvSpPr txBox="1">
            <a:spLocks/>
          </p:cNvSpPr>
          <p:nvPr/>
        </p:nvSpPr>
        <p:spPr>
          <a:xfrm>
            <a:off x="966609" y="229900"/>
            <a:ext cx="7210782" cy="484249"/>
          </a:xfrm>
          <a:prstGeom prst="rect">
            <a:avLst/>
          </a:prstGeom>
          <a:ln w="6350">
            <a:solidFill>
              <a:srgbClr val="E72A7A"/>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t-IT" sz="2400" b="1" dirty="0">
                <a:solidFill>
                  <a:srgbClr val="E72A7A"/>
                </a:solidFill>
                <a:latin typeface="Garamond" panose="02020404030301010803" pitchFamily="18" charset="0"/>
              </a:rPr>
              <a:t>ART. 350 C.P.C. TRATTAZIONE</a:t>
            </a:r>
          </a:p>
        </p:txBody>
      </p:sp>
      <p:sp>
        <p:nvSpPr>
          <p:cNvPr id="4" name="Freccia a gallone 3">
            <a:extLst>
              <a:ext uri="{FF2B5EF4-FFF2-40B4-BE49-F238E27FC236}">
                <a16:creationId xmlns:a16="http://schemas.microsoft.com/office/drawing/2014/main" id="{5392AE58-EBF8-8BFB-EF78-8BA4F72906E3}"/>
              </a:ext>
            </a:extLst>
          </p:cNvPr>
          <p:cNvSpPr/>
          <p:nvPr/>
        </p:nvSpPr>
        <p:spPr>
          <a:xfrm>
            <a:off x="635036" y="5330537"/>
            <a:ext cx="186250" cy="183673"/>
          </a:xfrm>
          <a:prstGeom prst="chevron">
            <a:avLst/>
          </a:prstGeom>
          <a:solidFill>
            <a:schemeClr val="bg2"/>
          </a:solidFill>
        </p:spPr>
        <p:txBody>
          <a:bodyPr wrap="square" lIns="0" tIns="0" rIns="0" bIns="0" rtlCol="0" anchor="ctr">
            <a:spAutoFit/>
          </a:bodyPr>
          <a:lstStyle/>
          <a:p>
            <a:pPr marL="12700" algn="ctr">
              <a:lnSpc>
                <a:spcPct val="100000"/>
              </a:lnSpc>
              <a:spcBef>
                <a:spcPts val="885"/>
              </a:spcBef>
            </a:pPr>
            <a:endParaRPr lang="it-IT" sz="1300" dirty="0">
              <a:solidFill>
                <a:srgbClr val="051B3E"/>
              </a:solidFill>
              <a:latin typeface="Arial"/>
              <a:cs typeface="Arial"/>
            </a:endParaRPr>
          </a:p>
        </p:txBody>
      </p:sp>
      <p:sp>
        <p:nvSpPr>
          <p:cNvPr id="6" name="Freccia a gallone 5">
            <a:extLst>
              <a:ext uri="{FF2B5EF4-FFF2-40B4-BE49-F238E27FC236}">
                <a16:creationId xmlns:a16="http://schemas.microsoft.com/office/drawing/2014/main" id="{648F7F2E-0849-C3A6-26C4-5EC29CB18EE7}"/>
              </a:ext>
            </a:extLst>
          </p:cNvPr>
          <p:cNvSpPr/>
          <p:nvPr/>
        </p:nvSpPr>
        <p:spPr>
          <a:xfrm>
            <a:off x="635036" y="5620097"/>
            <a:ext cx="186250" cy="183673"/>
          </a:xfrm>
          <a:prstGeom prst="chevron">
            <a:avLst/>
          </a:prstGeom>
          <a:solidFill>
            <a:schemeClr val="bg2"/>
          </a:solidFill>
        </p:spPr>
        <p:txBody>
          <a:bodyPr wrap="square" lIns="0" tIns="0" rIns="0" bIns="0" rtlCol="0" anchor="ctr">
            <a:spAutoFit/>
          </a:bodyPr>
          <a:lstStyle/>
          <a:p>
            <a:pPr marL="12700" algn="ctr">
              <a:lnSpc>
                <a:spcPct val="100000"/>
              </a:lnSpc>
              <a:spcBef>
                <a:spcPts val="885"/>
              </a:spcBef>
            </a:pPr>
            <a:endParaRPr lang="it-IT" sz="1300" dirty="0">
              <a:solidFill>
                <a:srgbClr val="051B3E"/>
              </a:solidFill>
              <a:latin typeface="Arial"/>
              <a:cs typeface="Arial"/>
            </a:endParaRPr>
          </a:p>
        </p:txBody>
      </p:sp>
      <p:sp>
        <p:nvSpPr>
          <p:cNvPr id="7" name="Freccia a gallone 6">
            <a:extLst>
              <a:ext uri="{FF2B5EF4-FFF2-40B4-BE49-F238E27FC236}">
                <a16:creationId xmlns:a16="http://schemas.microsoft.com/office/drawing/2014/main" id="{03F50B8C-380A-42A2-3066-08A68A9B4179}"/>
              </a:ext>
            </a:extLst>
          </p:cNvPr>
          <p:cNvSpPr/>
          <p:nvPr/>
        </p:nvSpPr>
        <p:spPr>
          <a:xfrm>
            <a:off x="635036" y="5894417"/>
            <a:ext cx="186250" cy="183673"/>
          </a:xfrm>
          <a:prstGeom prst="chevron">
            <a:avLst/>
          </a:prstGeom>
          <a:solidFill>
            <a:schemeClr val="bg2"/>
          </a:solidFill>
        </p:spPr>
        <p:txBody>
          <a:bodyPr wrap="square" lIns="0" tIns="0" rIns="0" bIns="0" rtlCol="0" anchor="ctr">
            <a:spAutoFit/>
          </a:bodyPr>
          <a:lstStyle/>
          <a:p>
            <a:pPr marL="12700" algn="ctr">
              <a:lnSpc>
                <a:spcPct val="100000"/>
              </a:lnSpc>
              <a:spcBef>
                <a:spcPts val="885"/>
              </a:spcBef>
            </a:pPr>
            <a:endParaRPr lang="it-IT" sz="1300" dirty="0">
              <a:solidFill>
                <a:srgbClr val="051B3E"/>
              </a:solidFill>
              <a:latin typeface="Arial"/>
              <a:cs typeface="Arial"/>
            </a:endParaRPr>
          </a:p>
        </p:txBody>
      </p:sp>
    </p:spTree>
    <p:extLst>
      <p:ext uri="{BB962C8B-B14F-4D97-AF65-F5344CB8AC3E}">
        <p14:creationId xmlns:p14="http://schemas.microsoft.com/office/powerpoint/2010/main" val="20146634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59ECC76C-1909-0B71-E98F-7628B235F2A0}"/>
              </a:ext>
            </a:extLst>
          </p:cNvPr>
          <p:cNvSpPr>
            <a:spLocks noGrp="1"/>
          </p:cNvSpPr>
          <p:nvPr>
            <p:ph idx="1"/>
          </p:nvPr>
        </p:nvSpPr>
        <p:spPr/>
        <p:txBody>
          <a:bodyPr/>
          <a:lstStyle/>
          <a:p>
            <a:endParaRPr lang="it-IT" dirty="0"/>
          </a:p>
        </p:txBody>
      </p:sp>
      <p:sp>
        <p:nvSpPr>
          <p:cNvPr id="5" name="CasellaDiTesto 4">
            <a:extLst>
              <a:ext uri="{FF2B5EF4-FFF2-40B4-BE49-F238E27FC236}">
                <a16:creationId xmlns:a16="http://schemas.microsoft.com/office/drawing/2014/main" id="{0FE0BA1C-6359-6DFB-C12C-0B4BFACF1AD3}"/>
              </a:ext>
            </a:extLst>
          </p:cNvPr>
          <p:cNvSpPr txBox="1"/>
          <p:nvPr/>
        </p:nvSpPr>
        <p:spPr>
          <a:xfrm>
            <a:off x="423653" y="1609626"/>
            <a:ext cx="8296691" cy="4462760"/>
          </a:xfrm>
          <a:prstGeom prst="rect">
            <a:avLst/>
          </a:prstGeom>
          <a:noFill/>
        </p:spPr>
        <p:txBody>
          <a:bodyPr wrap="square">
            <a:spAutoFit/>
          </a:bodyPr>
          <a:lstStyle/>
          <a:p>
            <a:pPr algn="just"/>
            <a:r>
              <a:rPr lang="it-IT" sz="1900" dirty="0">
                <a:latin typeface="Garamond" panose="02020404030301010803" pitchFamily="18" charset="0"/>
              </a:rPr>
              <a:t>Il giudice istruttore, fatte precisare le conclusioni, fissa udienza davanti al collegio e assegna alle parti termine per il deposito delle note conclusionali antecedente alla data dell'udienza. </a:t>
            </a:r>
          </a:p>
          <a:p>
            <a:pPr algn="just"/>
            <a:endParaRPr lang="it-IT" sz="1900" dirty="0">
              <a:latin typeface="Garamond" panose="02020404030301010803" pitchFamily="18" charset="0"/>
            </a:endParaRPr>
          </a:p>
          <a:p>
            <a:pPr algn="just"/>
            <a:r>
              <a:rPr lang="it-IT" sz="1900" dirty="0">
                <a:latin typeface="Garamond" panose="02020404030301010803" pitchFamily="18" charset="0"/>
              </a:rPr>
              <a:t>La sentenza è motivata in forma sintetica.</a:t>
            </a:r>
          </a:p>
          <a:p>
            <a:pPr algn="just"/>
            <a:endParaRPr lang="it-IT" sz="1900" i="1" cap="small" dirty="0">
              <a:latin typeface="Garamond" panose="02020404030301010803" pitchFamily="18" charset="0"/>
            </a:endParaRPr>
          </a:p>
          <a:p>
            <a:pPr algn="just"/>
            <a:r>
              <a:rPr lang="it-IT" sz="1900" b="1" u="sng" cap="small" dirty="0">
                <a:latin typeface="Garamond" panose="02020404030301010803" pitchFamily="18" charset="0"/>
              </a:rPr>
              <a:t>discussione orale della causa:</a:t>
            </a:r>
            <a:r>
              <a:rPr lang="it-IT" sz="1900" cap="small" dirty="0">
                <a:latin typeface="Garamond" panose="02020404030301010803" pitchFamily="18" charset="0"/>
              </a:rPr>
              <a:t> </a:t>
            </a:r>
            <a:r>
              <a:rPr lang="it-IT" sz="1900" dirty="0">
                <a:latin typeface="Garamond" panose="02020404030301010803" pitchFamily="18" charset="0"/>
              </a:rPr>
              <a:t>con filtro inammissibilità </a:t>
            </a:r>
            <a:r>
              <a:rPr lang="it-IT" sz="1900" i="1" dirty="0">
                <a:latin typeface="Garamond" panose="02020404030301010803" pitchFamily="18" charset="0"/>
              </a:rPr>
              <a:t>ex</a:t>
            </a:r>
            <a:r>
              <a:rPr lang="it-IT" sz="1900" dirty="0">
                <a:latin typeface="Garamond" panose="02020404030301010803" pitchFamily="18" charset="0"/>
              </a:rPr>
              <a:t> art. 348 </a:t>
            </a:r>
            <a:r>
              <a:rPr lang="it-IT" sz="1900" i="1" dirty="0">
                <a:latin typeface="Garamond" panose="02020404030301010803" pitchFamily="18" charset="0"/>
              </a:rPr>
              <a:t>bis</a:t>
            </a:r>
            <a:r>
              <a:rPr lang="it-IT" sz="1900" dirty="0">
                <a:latin typeface="Garamond" panose="02020404030301010803" pitchFamily="18" charset="0"/>
              </a:rPr>
              <a:t> c.p.c., quando l'impugnazione appare inammissibile,</a:t>
            </a:r>
            <a:r>
              <a:rPr lang="it-IT" sz="1900" b="1" dirty="0">
                <a:latin typeface="Garamond" panose="02020404030301010803" pitchFamily="18" charset="0"/>
              </a:rPr>
              <a:t> </a:t>
            </a:r>
            <a:r>
              <a:rPr lang="it-IT" sz="1900" dirty="0">
                <a:latin typeface="Garamond" panose="02020404030301010803" pitchFamily="18" charset="0"/>
              </a:rPr>
              <a:t>manifestamente infondata, o comunque quando lo ritenga opportuno in </a:t>
            </a:r>
            <a:r>
              <a:rPr lang="it-IT" sz="1900" b="1" dirty="0">
                <a:latin typeface="Garamond" panose="02020404030301010803" pitchFamily="18" charset="0"/>
              </a:rPr>
              <a:t>r</a:t>
            </a:r>
            <a:r>
              <a:rPr lang="it-IT" sz="1900" dirty="0">
                <a:latin typeface="Garamond" panose="02020404030301010803" pitchFamily="18" charset="0"/>
              </a:rPr>
              <a:t>agione della ridotta complessità o dell'urgenza della causa.</a:t>
            </a:r>
          </a:p>
          <a:p>
            <a:pPr algn="just"/>
            <a:endParaRPr lang="it-IT" sz="1900" dirty="0">
              <a:latin typeface="Garamond" panose="02020404030301010803" pitchFamily="18" charset="0"/>
            </a:endParaRPr>
          </a:p>
          <a:p>
            <a:pPr algn="just"/>
            <a:r>
              <a:rPr lang="it-IT" sz="1900" dirty="0">
                <a:latin typeface="Garamond" panose="02020404030301010803" pitchFamily="18" charset="0"/>
              </a:rPr>
              <a:t>In  tutti  gli  altri  casi  la  fase  decisoria  si  svolge  in  </a:t>
            </a:r>
            <a:r>
              <a:rPr lang="it-IT" sz="1900" b="1" u="sng" cap="small" dirty="0">
                <a:latin typeface="Garamond" panose="02020404030301010803" pitchFamily="18" charset="0"/>
              </a:rPr>
              <a:t>forma  scritta</a:t>
            </a:r>
            <a:r>
              <a:rPr lang="it-IT" sz="1900" dirty="0">
                <a:latin typeface="Garamond" panose="02020404030301010803" pitchFamily="18" charset="0"/>
              </a:rPr>
              <a:t>.  La  scelta  spetta all’istruttore, quando nominato.</a:t>
            </a:r>
          </a:p>
          <a:p>
            <a:endParaRPr lang="it-IT" sz="1900" i="1" dirty="0">
              <a:latin typeface="Garamond" panose="02020404030301010803" pitchFamily="18" charset="0"/>
            </a:endParaRPr>
          </a:p>
          <a:p>
            <a:endParaRPr lang="it-IT" dirty="0"/>
          </a:p>
        </p:txBody>
      </p:sp>
      <p:sp>
        <p:nvSpPr>
          <p:cNvPr id="2" name="Titolo 1">
            <a:extLst>
              <a:ext uri="{FF2B5EF4-FFF2-40B4-BE49-F238E27FC236}">
                <a16:creationId xmlns:a16="http://schemas.microsoft.com/office/drawing/2014/main" id="{417D4B59-A1E6-6CEF-DC62-07AAA3B1AEFC}"/>
              </a:ext>
            </a:extLst>
          </p:cNvPr>
          <p:cNvSpPr txBox="1">
            <a:spLocks/>
          </p:cNvSpPr>
          <p:nvPr/>
        </p:nvSpPr>
        <p:spPr>
          <a:xfrm>
            <a:off x="505838" y="256478"/>
            <a:ext cx="8132323" cy="694693"/>
          </a:xfrm>
          <a:prstGeom prst="rect">
            <a:avLst/>
          </a:prstGeom>
          <a:ln w="6350">
            <a:solidFill>
              <a:srgbClr val="E72A7A"/>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it-IT" sz="2100" b="1" dirty="0">
                <a:solidFill>
                  <a:srgbClr val="E72A7A"/>
                </a:solidFill>
                <a:latin typeface="Garamond" panose="02020404030301010803" pitchFamily="18" charset="0"/>
              </a:rPr>
              <a:t>ART. 350 </a:t>
            </a:r>
            <a:r>
              <a:rPr lang="it-IT" sz="2100" b="1" i="1" dirty="0">
                <a:solidFill>
                  <a:srgbClr val="E72A7A"/>
                </a:solidFill>
                <a:latin typeface="Garamond" panose="02020404030301010803" pitchFamily="18" charset="0"/>
              </a:rPr>
              <a:t>BIS</a:t>
            </a:r>
            <a:r>
              <a:rPr lang="it-IT" sz="2100" b="1" dirty="0">
                <a:solidFill>
                  <a:srgbClr val="E72A7A"/>
                </a:solidFill>
                <a:latin typeface="Garamond" panose="02020404030301010803" pitchFamily="18" charset="0"/>
              </a:rPr>
              <a:t> C.P.C. - DECISIONE A SEGUITO DI DISCUSSIONE ORALE</a:t>
            </a:r>
            <a:endParaRPr lang="it-IT" sz="2100" i="1" dirty="0">
              <a:latin typeface="Garamond" panose="02020404030301010803" pitchFamily="18" charset="0"/>
            </a:endParaRPr>
          </a:p>
        </p:txBody>
      </p:sp>
    </p:spTree>
    <p:extLst>
      <p:ext uri="{BB962C8B-B14F-4D97-AF65-F5344CB8AC3E}">
        <p14:creationId xmlns:p14="http://schemas.microsoft.com/office/powerpoint/2010/main" val="15880263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59ECC76C-1909-0B71-E98F-7628B235F2A0}"/>
              </a:ext>
            </a:extLst>
          </p:cNvPr>
          <p:cNvSpPr>
            <a:spLocks noGrp="1"/>
          </p:cNvSpPr>
          <p:nvPr>
            <p:ph idx="1"/>
          </p:nvPr>
        </p:nvSpPr>
        <p:spPr/>
        <p:txBody>
          <a:bodyPr/>
          <a:lstStyle/>
          <a:p>
            <a:endParaRPr lang="it-IT" dirty="0"/>
          </a:p>
        </p:txBody>
      </p:sp>
      <p:sp>
        <p:nvSpPr>
          <p:cNvPr id="5" name="CasellaDiTesto 4">
            <a:extLst>
              <a:ext uri="{FF2B5EF4-FFF2-40B4-BE49-F238E27FC236}">
                <a16:creationId xmlns:a16="http://schemas.microsoft.com/office/drawing/2014/main" id="{0FE0BA1C-6359-6DFB-C12C-0B4BFACF1AD3}"/>
              </a:ext>
            </a:extLst>
          </p:cNvPr>
          <p:cNvSpPr txBox="1"/>
          <p:nvPr/>
        </p:nvSpPr>
        <p:spPr>
          <a:xfrm>
            <a:off x="437740" y="958893"/>
            <a:ext cx="8268511" cy="5816977"/>
          </a:xfrm>
          <a:prstGeom prst="rect">
            <a:avLst/>
          </a:prstGeom>
          <a:noFill/>
        </p:spPr>
        <p:txBody>
          <a:bodyPr wrap="square">
            <a:spAutoFit/>
          </a:bodyPr>
          <a:lstStyle/>
          <a:p>
            <a:pPr algn="just"/>
            <a:r>
              <a:rPr lang="it-IT" sz="1900" dirty="0">
                <a:latin typeface="Garamond" panose="02020404030301010803" pitchFamily="18" charset="0"/>
              </a:rPr>
              <a:t>Esaurita l'attività prevista negli articoli 350 e 351, il giudice istruttore, quando non ritiene di procedere con la discussione orale ai fini della decisione, fissa davanti a sé l'udienza di rimessione della causa in decisione.</a:t>
            </a:r>
          </a:p>
          <a:p>
            <a:pPr algn="just"/>
            <a:r>
              <a:rPr lang="it-IT" sz="1900" dirty="0">
                <a:latin typeface="Garamond" panose="02020404030301010803" pitchFamily="18" charset="0"/>
              </a:rPr>
              <a:t>Assegna alle parti (salvo rinuncia) i seguenti termini perentori:</a:t>
            </a:r>
          </a:p>
          <a:p>
            <a:pPr algn="just"/>
            <a:endParaRPr lang="it-IT" sz="1000" dirty="0">
              <a:latin typeface="Garamond" panose="02020404030301010803" pitchFamily="18" charset="0"/>
            </a:endParaRPr>
          </a:p>
          <a:p>
            <a:pPr marL="719138" lvl="2" algn="just"/>
            <a:r>
              <a:rPr lang="it-IT" b="1" dirty="0">
                <a:solidFill>
                  <a:schemeClr val="tx1"/>
                </a:solidFill>
                <a:latin typeface="Garamond" panose="02020404030301010803" pitchFamily="18" charset="0"/>
              </a:rPr>
              <a:t>60 giorni prima dell’udienza</a:t>
            </a:r>
            <a:r>
              <a:rPr lang="it-IT" dirty="0">
                <a:solidFill>
                  <a:schemeClr val="tx1"/>
                </a:solidFill>
                <a:latin typeface="Garamond" panose="02020404030301010803" pitchFamily="18" charset="0"/>
              </a:rPr>
              <a:t>: deposito di note scritte contenenti la precisazione delle conclusioni</a:t>
            </a:r>
          </a:p>
          <a:p>
            <a:pPr marL="457200" lvl="1" indent="0">
              <a:buNone/>
            </a:pPr>
            <a:endParaRPr lang="it-IT" sz="1000" b="1" dirty="0">
              <a:solidFill>
                <a:schemeClr val="tx1"/>
              </a:solidFill>
              <a:latin typeface="Garamond" panose="02020404030301010803" pitchFamily="18" charset="0"/>
            </a:endParaRPr>
          </a:p>
          <a:p>
            <a:pPr marL="719138" lvl="2" algn="just"/>
            <a:r>
              <a:rPr lang="it-IT" b="1" dirty="0">
                <a:solidFill>
                  <a:schemeClr val="tx1"/>
                </a:solidFill>
                <a:latin typeface="Garamond" panose="02020404030301010803" pitchFamily="18" charset="0"/>
              </a:rPr>
              <a:t>30 giorni prima dell’udienza</a:t>
            </a:r>
            <a:r>
              <a:rPr lang="it-IT" dirty="0">
                <a:solidFill>
                  <a:schemeClr val="tx1"/>
                </a:solidFill>
                <a:latin typeface="Garamond" panose="02020404030301010803" pitchFamily="18" charset="0"/>
              </a:rPr>
              <a:t>: deposito delle comparse conclusionali.</a:t>
            </a:r>
          </a:p>
          <a:p>
            <a:pPr marL="457200" lvl="1" indent="0" algn="just">
              <a:buNone/>
            </a:pPr>
            <a:endParaRPr lang="it-IT" sz="1000" b="1" dirty="0">
              <a:solidFill>
                <a:schemeClr val="tx1"/>
              </a:solidFill>
              <a:latin typeface="Garamond" panose="02020404030301010803" pitchFamily="18" charset="0"/>
            </a:endParaRPr>
          </a:p>
          <a:p>
            <a:pPr marL="719138" lvl="2" algn="just"/>
            <a:r>
              <a:rPr lang="it-IT" b="1" dirty="0">
                <a:solidFill>
                  <a:schemeClr val="tx1"/>
                </a:solidFill>
                <a:latin typeface="Garamond" panose="02020404030301010803" pitchFamily="18" charset="0"/>
              </a:rPr>
              <a:t>15 giorni prima dell’udienza</a:t>
            </a:r>
            <a:r>
              <a:rPr lang="it-IT" dirty="0">
                <a:solidFill>
                  <a:schemeClr val="tx1"/>
                </a:solidFill>
                <a:latin typeface="Garamond" panose="02020404030301010803" pitchFamily="18" charset="0"/>
              </a:rPr>
              <a:t>: deposito delle memorie di replica.</a:t>
            </a:r>
          </a:p>
          <a:p>
            <a:pPr algn="just">
              <a:buFont typeface="Arial" panose="020B0604020202020204" pitchFamily="34" charset="0"/>
              <a:buChar char="•"/>
            </a:pPr>
            <a:endParaRPr lang="it-IT" dirty="0">
              <a:solidFill>
                <a:schemeClr val="tx1"/>
              </a:solidFill>
              <a:latin typeface="Garamond" panose="02020404030301010803" pitchFamily="18" charset="0"/>
            </a:endParaRPr>
          </a:p>
          <a:p>
            <a:pPr algn="just"/>
            <a:r>
              <a:rPr lang="it-IT" sz="1900" dirty="0">
                <a:latin typeface="Garamond" panose="02020404030301010803" pitchFamily="18" charset="0"/>
              </a:rPr>
              <a:t>All'udienza la causa è trattenuta in decisione. Davanti alla corte di appello, l'istruttore riserva la decisione al collegio. La sentenza è depositata entro sessanta giorni.</a:t>
            </a:r>
          </a:p>
          <a:p>
            <a:pPr algn="just"/>
            <a:endParaRPr lang="it-IT" sz="1000" b="1" dirty="0">
              <a:solidFill>
                <a:srgbClr val="E72A7A"/>
              </a:solidFill>
              <a:latin typeface="Garamond" panose="02020404030301010803" pitchFamily="18" charset="0"/>
            </a:endParaRPr>
          </a:p>
          <a:p>
            <a:pPr marL="719138" lvl="1" algn="just"/>
            <a:r>
              <a:rPr lang="it-IT" sz="1900" dirty="0">
                <a:solidFill>
                  <a:srgbClr val="1E2A45"/>
                </a:solidFill>
                <a:latin typeface="Garamond" panose="02020404030301010803" pitchFamily="18" charset="0"/>
              </a:rPr>
              <a:t>Quando la causa è matura per la decisione e non ci sono i presupposti per disporre la discussione orale o la decisione semplificata (cfr. art. 350 </a:t>
            </a:r>
            <a:r>
              <a:rPr lang="it-IT" sz="1900" i="1" dirty="0">
                <a:solidFill>
                  <a:srgbClr val="1E2A45"/>
                </a:solidFill>
                <a:latin typeface="Garamond" panose="02020404030301010803" pitchFamily="18" charset="0"/>
              </a:rPr>
              <a:t>bis</a:t>
            </a:r>
            <a:r>
              <a:rPr lang="it-IT" sz="1900" dirty="0">
                <a:solidFill>
                  <a:srgbClr val="1E2A45"/>
                </a:solidFill>
                <a:latin typeface="Garamond" panose="02020404030301010803" pitchFamily="18" charset="0"/>
              </a:rPr>
              <a:t> c.p.c.) l’istruttore fissa udienza per la rimessione in decisione assegnando termini perentori a ritroso per il deposito di note conclusive e di replica. All’udienza rimetterà la causa al Collegio per la decisione ovvero la tratterrà in decisione negli appelli innanzi al Tribunale.</a:t>
            </a:r>
            <a:endParaRPr lang="it-IT" sz="1900" b="1" dirty="0">
              <a:solidFill>
                <a:srgbClr val="E72A7A"/>
              </a:solidFill>
              <a:latin typeface="Garamond" panose="02020404030301010803" pitchFamily="18" charset="0"/>
            </a:endParaRPr>
          </a:p>
          <a:p>
            <a:endParaRPr lang="it-IT" sz="1400" dirty="0"/>
          </a:p>
        </p:txBody>
      </p:sp>
      <p:sp>
        <p:nvSpPr>
          <p:cNvPr id="4" name="Titolo 1">
            <a:extLst>
              <a:ext uri="{FF2B5EF4-FFF2-40B4-BE49-F238E27FC236}">
                <a16:creationId xmlns:a16="http://schemas.microsoft.com/office/drawing/2014/main" id="{21E19CDC-820C-DC86-EFB3-BB1C3B06FBBB}"/>
              </a:ext>
            </a:extLst>
          </p:cNvPr>
          <p:cNvSpPr txBox="1">
            <a:spLocks/>
          </p:cNvSpPr>
          <p:nvPr/>
        </p:nvSpPr>
        <p:spPr>
          <a:xfrm>
            <a:off x="1405642" y="243191"/>
            <a:ext cx="6332709" cy="446339"/>
          </a:xfrm>
          <a:prstGeom prst="rect">
            <a:avLst/>
          </a:prstGeom>
          <a:ln w="6350">
            <a:solidFill>
              <a:srgbClr val="E72A7A"/>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t-IT" sz="2400" b="1" dirty="0">
                <a:solidFill>
                  <a:srgbClr val="E72A7A"/>
                </a:solidFill>
                <a:latin typeface="Garamond" panose="02020404030301010803" pitchFamily="18" charset="0"/>
              </a:rPr>
              <a:t>ART. 352 C.P.C. DECISIONE </a:t>
            </a:r>
          </a:p>
        </p:txBody>
      </p:sp>
      <p:sp>
        <p:nvSpPr>
          <p:cNvPr id="2" name="Freccia a gallone 1">
            <a:extLst>
              <a:ext uri="{FF2B5EF4-FFF2-40B4-BE49-F238E27FC236}">
                <a16:creationId xmlns:a16="http://schemas.microsoft.com/office/drawing/2014/main" id="{D5D66D83-DAD9-233C-F518-B0E05C8119F1}"/>
              </a:ext>
            </a:extLst>
          </p:cNvPr>
          <p:cNvSpPr/>
          <p:nvPr/>
        </p:nvSpPr>
        <p:spPr>
          <a:xfrm>
            <a:off x="763684" y="2381192"/>
            <a:ext cx="186250" cy="183673"/>
          </a:xfrm>
          <a:prstGeom prst="chevron">
            <a:avLst/>
          </a:prstGeom>
          <a:solidFill>
            <a:schemeClr val="bg2"/>
          </a:solidFill>
        </p:spPr>
        <p:txBody>
          <a:bodyPr wrap="square" lIns="0" tIns="0" rIns="0" bIns="0" rtlCol="0" anchor="ctr">
            <a:spAutoFit/>
          </a:bodyPr>
          <a:lstStyle/>
          <a:p>
            <a:pPr marL="12700" algn="ctr">
              <a:lnSpc>
                <a:spcPct val="100000"/>
              </a:lnSpc>
              <a:spcBef>
                <a:spcPts val="885"/>
              </a:spcBef>
            </a:pPr>
            <a:endParaRPr lang="it-IT" sz="1300" dirty="0">
              <a:solidFill>
                <a:srgbClr val="051B3E"/>
              </a:solidFill>
              <a:latin typeface="Arial"/>
              <a:cs typeface="Arial"/>
            </a:endParaRPr>
          </a:p>
        </p:txBody>
      </p:sp>
      <p:sp>
        <p:nvSpPr>
          <p:cNvPr id="7" name="Freccia a gallone 6">
            <a:extLst>
              <a:ext uri="{FF2B5EF4-FFF2-40B4-BE49-F238E27FC236}">
                <a16:creationId xmlns:a16="http://schemas.microsoft.com/office/drawing/2014/main" id="{D454E280-D161-124E-8487-0AF4AE277C7F}"/>
              </a:ext>
            </a:extLst>
          </p:cNvPr>
          <p:cNvSpPr/>
          <p:nvPr/>
        </p:nvSpPr>
        <p:spPr>
          <a:xfrm>
            <a:off x="763684" y="3070802"/>
            <a:ext cx="186250" cy="183673"/>
          </a:xfrm>
          <a:prstGeom prst="chevron">
            <a:avLst/>
          </a:prstGeom>
          <a:solidFill>
            <a:schemeClr val="bg2"/>
          </a:solidFill>
        </p:spPr>
        <p:txBody>
          <a:bodyPr wrap="square" lIns="0" tIns="0" rIns="0" bIns="0" rtlCol="0" anchor="ctr">
            <a:spAutoFit/>
          </a:bodyPr>
          <a:lstStyle/>
          <a:p>
            <a:pPr marL="12700" algn="ctr">
              <a:lnSpc>
                <a:spcPct val="100000"/>
              </a:lnSpc>
              <a:spcBef>
                <a:spcPts val="885"/>
              </a:spcBef>
            </a:pPr>
            <a:endParaRPr lang="it-IT" sz="1300" dirty="0">
              <a:solidFill>
                <a:srgbClr val="051B3E"/>
              </a:solidFill>
              <a:latin typeface="Arial"/>
              <a:cs typeface="Arial"/>
            </a:endParaRPr>
          </a:p>
        </p:txBody>
      </p:sp>
      <p:sp>
        <p:nvSpPr>
          <p:cNvPr id="8" name="Freccia a gallone 7">
            <a:extLst>
              <a:ext uri="{FF2B5EF4-FFF2-40B4-BE49-F238E27FC236}">
                <a16:creationId xmlns:a16="http://schemas.microsoft.com/office/drawing/2014/main" id="{BD2C7713-E629-A782-1023-7F649B2D41DE}"/>
              </a:ext>
            </a:extLst>
          </p:cNvPr>
          <p:cNvSpPr/>
          <p:nvPr/>
        </p:nvSpPr>
        <p:spPr>
          <a:xfrm>
            <a:off x="751813" y="3490374"/>
            <a:ext cx="186250" cy="183673"/>
          </a:xfrm>
          <a:prstGeom prst="chevron">
            <a:avLst/>
          </a:prstGeom>
          <a:solidFill>
            <a:schemeClr val="bg2"/>
          </a:solidFill>
        </p:spPr>
        <p:txBody>
          <a:bodyPr wrap="square" lIns="0" tIns="0" rIns="0" bIns="0" rtlCol="0" anchor="ctr">
            <a:spAutoFit/>
          </a:bodyPr>
          <a:lstStyle/>
          <a:p>
            <a:pPr marL="12700" algn="ctr">
              <a:lnSpc>
                <a:spcPct val="100000"/>
              </a:lnSpc>
              <a:spcBef>
                <a:spcPts val="885"/>
              </a:spcBef>
            </a:pPr>
            <a:endParaRPr lang="it-IT" sz="1300" dirty="0">
              <a:solidFill>
                <a:srgbClr val="051B3E"/>
              </a:solidFill>
              <a:latin typeface="Arial"/>
              <a:cs typeface="Arial"/>
            </a:endParaRPr>
          </a:p>
        </p:txBody>
      </p:sp>
      <p:sp>
        <p:nvSpPr>
          <p:cNvPr id="9" name="Freccia a gallone 8">
            <a:extLst>
              <a:ext uri="{FF2B5EF4-FFF2-40B4-BE49-F238E27FC236}">
                <a16:creationId xmlns:a16="http://schemas.microsoft.com/office/drawing/2014/main" id="{DE2AA0BF-71F6-765C-1C0E-DB368600FF86}"/>
              </a:ext>
            </a:extLst>
          </p:cNvPr>
          <p:cNvSpPr/>
          <p:nvPr/>
        </p:nvSpPr>
        <p:spPr>
          <a:xfrm>
            <a:off x="751813" y="4781964"/>
            <a:ext cx="186250" cy="183673"/>
          </a:xfrm>
          <a:prstGeom prst="chevron">
            <a:avLst/>
          </a:prstGeom>
          <a:solidFill>
            <a:schemeClr val="bg2"/>
          </a:solidFill>
        </p:spPr>
        <p:txBody>
          <a:bodyPr wrap="square" lIns="0" tIns="0" rIns="0" bIns="0" rtlCol="0" anchor="ctr">
            <a:spAutoFit/>
          </a:bodyPr>
          <a:lstStyle/>
          <a:p>
            <a:pPr marL="12700" algn="ctr">
              <a:lnSpc>
                <a:spcPct val="100000"/>
              </a:lnSpc>
              <a:spcBef>
                <a:spcPts val="885"/>
              </a:spcBef>
            </a:pPr>
            <a:endParaRPr lang="it-IT" sz="1300" dirty="0">
              <a:solidFill>
                <a:srgbClr val="051B3E"/>
              </a:solidFill>
              <a:latin typeface="Arial"/>
              <a:cs typeface="Arial"/>
            </a:endParaRPr>
          </a:p>
        </p:txBody>
      </p:sp>
    </p:spTree>
    <p:extLst>
      <p:ext uri="{BB962C8B-B14F-4D97-AF65-F5344CB8AC3E}">
        <p14:creationId xmlns:p14="http://schemas.microsoft.com/office/powerpoint/2010/main" val="22832787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4560FA22-192A-BD10-B5B9-23AB4919AC33}"/>
              </a:ext>
            </a:extLst>
          </p:cNvPr>
          <p:cNvSpPr>
            <a:spLocks noGrp="1"/>
          </p:cNvSpPr>
          <p:nvPr>
            <p:ph idx="1"/>
          </p:nvPr>
        </p:nvSpPr>
        <p:spPr/>
        <p:txBody>
          <a:bodyPr/>
          <a:lstStyle/>
          <a:p>
            <a:endParaRPr lang="it-IT"/>
          </a:p>
        </p:txBody>
      </p:sp>
      <p:sp>
        <p:nvSpPr>
          <p:cNvPr id="5" name="CasellaDiTesto 4">
            <a:extLst>
              <a:ext uri="{FF2B5EF4-FFF2-40B4-BE49-F238E27FC236}">
                <a16:creationId xmlns:a16="http://schemas.microsoft.com/office/drawing/2014/main" id="{FEF1D920-A18B-993D-D63D-A9FDC08259C0}"/>
              </a:ext>
            </a:extLst>
          </p:cNvPr>
          <p:cNvSpPr txBox="1"/>
          <p:nvPr/>
        </p:nvSpPr>
        <p:spPr>
          <a:xfrm>
            <a:off x="428014" y="1125812"/>
            <a:ext cx="8287965" cy="4998804"/>
          </a:xfrm>
          <a:prstGeom prst="rect">
            <a:avLst/>
          </a:prstGeom>
        </p:spPr>
        <p:txBody>
          <a:bodyPr vert="horz" wrap="square" lIns="0" tIns="12700" rIns="0" bIns="0" rtlCol="0">
            <a:spAutoFit/>
          </a:bodyPr>
          <a:lstStyle/>
          <a:p>
            <a:pPr algn="just"/>
            <a:r>
              <a:rPr lang="it-IT" b="1" u="sng" cap="small" dirty="0">
                <a:latin typeface="Garamond" panose="02020404030301010803" pitchFamily="18" charset="0"/>
              </a:rPr>
              <a:t>Rimessione della causa al primo giudice</a:t>
            </a:r>
          </a:p>
          <a:p>
            <a:pPr algn="just"/>
            <a:r>
              <a:rPr lang="it-IT" dirty="0">
                <a:latin typeface="Garamond" panose="02020404030301010803" pitchFamily="18" charset="0"/>
              </a:rPr>
              <a:t>Il giudice d'appello pronuncia con sentenza e rimette la causa al primo giudice quando:</a:t>
            </a:r>
          </a:p>
          <a:p>
            <a:pPr algn="just"/>
            <a:r>
              <a:rPr lang="it-IT" dirty="0">
                <a:latin typeface="Garamond" panose="02020404030301010803" pitchFamily="18" charset="0"/>
              </a:rPr>
              <a:t>	dichiara la nullità della notificazione dell'atto introduttivo;</a:t>
            </a:r>
          </a:p>
          <a:p>
            <a:pPr lvl="2" algn="just"/>
            <a:r>
              <a:rPr lang="it-IT" dirty="0">
                <a:latin typeface="Garamond" panose="02020404030301010803" pitchFamily="18" charset="0"/>
              </a:rPr>
              <a:t>riconosce che nel giudizio di primo grado doveva essere integrato il contraddittorio o non doveva essere estromessa una parte; </a:t>
            </a:r>
          </a:p>
          <a:p>
            <a:pPr lvl="2" algn="just"/>
            <a:r>
              <a:rPr lang="it-IT" dirty="0">
                <a:latin typeface="Garamond" panose="02020404030301010803" pitchFamily="18" charset="0"/>
              </a:rPr>
              <a:t>dichiara la nullità della sentenza di primo grado per assenza di sottoscrizione. </a:t>
            </a:r>
          </a:p>
          <a:p>
            <a:pPr algn="just"/>
            <a:endParaRPr lang="it-IT" dirty="0">
              <a:latin typeface="Garamond" panose="02020404030301010803" pitchFamily="18" charset="0"/>
            </a:endParaRPr>
          </a:p>
          <a:p>
            <a:pPr algn="just"/>
            <a:r>
              <a:rPr lang="it-IT" dirty="0">
                <a:latin typeface="Garamond" panose="02020404030301010803" pitchFamily="18" charset="0"/>
              </a:rPr>
              <a:t>Nei casi di rimessione al primo giudice, le parti devono </a:t>
            </a:r>
            <a:r>
              <a:rPr lang="it-IT" u="sng" dirty="0">
                <a:latin typeface="Garamond" panose="02020404030301010803" pitchFamily="18" charset="0"/>
              </a:rPr>
              <a:t>riassumere il processo nel termine perentorio di tre mesi dalla notificazione della sentenza</a:t>
            </a:r>
            <a:r>
              <a:rPr lang="it-IT" dirty="0">
                <a:latin typeface="Garamond" panose="02020404030301010803" pitchFamily="18" charset="0"/>
              </a:rPr>
              <a:t>. </a:t>
            </a:r>
          </a:p>
          <a:p>
            <a:pPr algn="just"/>
            <a:endParaRPr lang="it-IT" dirty="0">
              <a:latin typeface="Garamond" panose="02020404030301010803" pitchFamily="18" charset="0"/>
            </a:endParaRPr>
          </a:p>
          <a:p>
            <a:pPr algn="just"/>
            <a:r>
              <a:rPr lang="it-IT" b="1" u="sng" cap="small" dirty="0">
                <a:latin typeface="Garamond" panose="02020404030301010803" pitchFamily="18" charset="0"/>
              </a:rPr>
              <a:t>Prosecuzione del giudizio di appello</a:t>
            </a:r>
          </a:p>
          <a:p>
            <a:pPr algn="just"/>
            <a:r>
              <a:rPr lang="it-IT" dirty="0">
                <a:latin typeface="Garamond" panose="02020404030301010803" pitchFamily="18" charset="0"/>
              </a:rPr>
              <a:t>Il giudice d’appello non rimette al primo giudice, ma:</a:t>
            </a:r>
          </a:p>
          <a:p>
            <a:pPr algn="just"/>
            <a:endParaRPr lang="it-IT" dirty="0">
              <a:latin typeface="Garamond" panose="02020404030301010803" pitchFamily="18" charset="0"/>
            </a:endParaRPr>
          </a:p>
          <a:p>
            <a:pPr algn="just"/>
            <a:r>
              <a:rPr lang="it-IT" dirty="0">
                <a:latin typeface="Garamond" panose="02020404030301010803" pitchFamily="18" charset="0"/>
              </a:rPr>
              <a:t>	riconosce la giurisdizione negata in primo grado;</a:t>
            </a:r>
          </a:p>
          <a:p>
            <a:pPr algn="just"/>
            <a:r>
              <a:rPr lang="it-IT" dirty="0">
                <a:latin typeface="Garamond" panose="02020404030301010803" pitchFamily="18" charset="0"/>
              </a:rPr>
              <a:t>	dichiara altre nullità processuali.</a:t>
            </a:r>
          </a:p>
          <a:p>
            <a:pPr algn="just"/>
            <a:endParaRPr lang="it-IT" dirty="0">
              <a:latin typeface="Garamond" panose="02020404030301010803" pitchFamily="18" charset="0"/>
            </a:endParaRPr>
          </a:p>
          <a:p>
            <a:pPr algn="just"/>
            <a:r>
              <a:rPr lang="it-IT" dirty="0">
                <a:latin typeface="Garamond" panose="02020404030301010803" pitchFamily="18" charset="0"/>
              </a:rPr>
              <a:t>In questi casi le parti possono compiere le attività precluse. Il giudice ordina, se possibile, la rinnovazione degli atti (ex art. 356 c.p.c.).</a:t>
            </a:r>
          </a:p>
        </p:txBody>
      </p:sp>
      <p:sp>
        <p:nvSpPr>
          <p:cNvPr id="6" name="Titolo 1">
            <a:extLst>
              <a:ext uri="{FF2B5EF4-FFF2-40B4-BE49-F238E27FC236}">
                <a16:creationId xmlns:a16="http://schemas.microsoft.com/office/drawing/2014/main" id="{7386DC0D-DB40-D346-2969-95B1A741B4AF}"/>
              </a:ext>
            </a:extLst>
          </p:cNvPr>
          <p:cNvSpPr txBox="1">
            <a:spLocks/>
          </p:cNvSpPr>
          <p:nvPr/>
        </p:nvSpPr>
        <p:spPr>
          <a:xfrm>
            <a:off x="837050" y="262645"/>
            <a:ext cx="7469895" cy="505839"/>
          </a:xfrm>
          <a:prstGeom prst="rect">
            <a:avLst/>
          </a:prstGeom>
          <a:ln w="6350">
            <a:solidFill>
              <a:srgbClr val="E72A7A"/>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t-IT" sz="2400" b="1" dirty="0">
                <a:solidFill>
                  <a:srgbClr val="E72A7A"/>
                </a:solidFill>
                <a:latin typeface="Garamond" panose="02020404030301010803" pitchFamily="18" charset="0"/>
              </a:rPr>
              <a:t>ART. 354 C.P.C. RIMESSIONE AL PRIMO GIUDICE </a:t>
            </a:r>
          </a:p>
        </p:txBody>
      </p:sp>
      <p:sp>
        <p:nvSpPr>
          <p:cNvPr id="2" name="Freccia a gallone 1">
            <a:extLst>
              <a:ext uri="{FF2B5EF4-FFF2-40B4-BE49-F238E27FC236}">
                <a16:creationId xmlns:a16="http://schemas.microsoft.com/office/drawing/2014/main" id="{20444E0F-8823-7507-5967-593E1F9108F6}"/>
              </a:ext>
            </a:extLst>
          </p:cNvPr>
          <p:cNvSpPr/>
          <p:nvPr/>
        </p:nvSpPr>
        <p:spPr>
          <a:xfrm>
            <a:off x="954184" y="1748732"/>
            <a:ext cx="186250" cy="183673"/>
          </a:xfrm>
          <a:prstGeom prst="chevron">
            <a:avLst/>
          </a:prstGeom>
          <a:solidFill>
            <a:schemeClr val="bg2"/>
          </a:solidFill>
        </p:spPr>
        <p:txBody>
          <a:bodyPr wrap="square" lIns="0" tIns="0" rIns="0" bIns="0" rtlCol="0" anchor="ctr">
            <a:spAutoFit/>
          </a:bodyPr>
          <a:lstStyle/>
          <a:p>
            <a:pPr marL="12700" algn="ctr">
              <a:lnSpc>
                <a:spcPct val="100000"/>
              </a:lnSpc>
              <a:spcBef>
                <a:spcPts val="885"/>
              </a:spcBef>
            </a:pPr>
            <a:endParaRPr lang="it-IT" sz="1300" dirty="0">
              <a:solidFill>
                <a:srgbClr val="051B3E"/>
              </a:solidFill>
              <a:latin typeface="Arial"/>
              <a:cs typeface="Arial"/>
            </a:endParaRPr>
          </a:p>
        </p:txBody>
      </p:sp>
      <p:sp>
        <p:nvSpPr>
          <p:cNvPr id="4" name="Freccia a gallone 3">
            <a:extLst>
              <a:ext uri="{FF2B5EF4-FFF2-40B4-BE49-F238E27FC236}">
                <a16:creationId xmlns:a16="http://schemas.microsoft.com/office/drawing/2014/main" id="{CC80218D-E583-BBD2-B176-3D8DC73D3F67}"/>
              </a:ext>
            </a:extLst>
          </p:cNvPr>
          <p:cNvSpPr/>
          <p:nvPr/>
        </p:nvSpPr>
        <p:spPr>
          <a:xfrm>
            <a:off x="954184" y="2555325"/>
            <a:ext cx="186250" cy="183673"/>
          </a:xfrm>
          <a:prstGeom prst="chevron">
            <a:avLst/>
          </a:prstGeom>
          <a:solidFill>
            <a:schemeClr val="bg2"/>
          </a:solidFill>
        </p:spPr>
        <p:txBody>
          <a:bodyPr wrap="square" lIns="0" tIns="0" rIns="0" bIns="0" rtlCol="0" anchor="ctr">
            <a:spAutoFit/>
          </a:bodyPr>
          <a:lstStyle/>
          <a:p>
            <a:pPr marL="12700" algn="ctr">
              <a:lnSpc>
                <a:spcPct val="100000"/>
              </a:lnSpc>
              <a:spcBef>
                <a:spcPts val="885"/>
              </a:spcBef>
            </a:pPr>
            <a:endParaRPr lang="it-IT" sz="1300" dirty="0">
              <a:solidFill>
                <a:srgbClr val="051B3E"/>
              </a:solidFill>
              <a:latin typeface="Arial"/>
              <a:cs typeface="Arial"/>
            </a:endParaRPr>
          </a:p>
        </p:txBody>
      </p:sp>
      <p:sp>
        <p:nvSpPr>
          <p:cNvPr id="7" name="Freccia a gallone 6">
            <a:extLst>
              <a:ext uri="{FF2B5EF4-FFF2-40B4-BE49-F238E27FC236}">
                <a16:creationId xmlns:a16="http://schemas.microsoft.com/office/drawing/2014/main" id="{1AAE1789-DA9A-9CCB-12E8-CA13DA4A2EAB}"/>
              </a:ext>
            </a:extLst>
          </p:cNvPr>
          <p:cNvSpPr/>
          <p:nvPr/>
        </p:nvSpPr>
        <p:spPr>
          <a:xfrm>
            <a:off x="954184" y="4771332"/>
            <a:ext cx="112616" cy="183673"/>
          </a:xfrm>
          <a:prstGeom prst="chevron">
            <a:avLst/>
          </a:prstGeom>
          <a:solidFill>
            <a:schemeClr val="bg2"/>
          </a:solidFill>
        </p:spPr>
        <p:txBody>
          <a:bodyPr wrap="square" lIns="0" tIns="0" rIns="0" bIns="0" rtlCol="0" anchor="ctr">
            <a:spAutoFit/>
          </a:bodyPr>
          <a:lstStyle/>
          <a:p>
            <a:pPr marL="12700" algn="ctr">
              <a:lnSpc>
                <a:spcPct val="100000"/>
              </a:lnSpc>
              <a:spcBef>
                <a:spcPts val="885"/>
              </a:spcBef>
            </a:pPr>
            <a:endParaRPr lang="it-IT" sz="1300" dirty="0">
              <a:solidFill>
                <a:srgbClr val="051B3E"/>
              </a:solidFill>
              <a:latin typeface="Arial"/>
              <a:cs typeface="Arial"/>
            </a:endParaRPr>
          </a:p>
        </p:txBody>
      </p:sp>
      <p:sp>
        <p:nvSpPr>
          <p:cNvPr id="8" name="Freccia a gallone 7">
            <a:extLst>
              <a:ext uri="{FF2B5EF4-FFF2-40B4-BE49-F238E27FC236}">
                <a16:creationId xmlns:a16="http://schemas.microsoft.com/office/drawing/2014/main" id="{DB730C6D-C422-1500-476F-952CB9225BD7}"/>
              </a:ext>
            </a:extLst>
          </p:cNvPr>
          <p:cNvSpPr/>
          <p:nvPr/>
        </p:nvSpPr>
        <p:spPr>
          <a:xfrm>
            <a:off x="954184" y="5052354"/>
            <a:ext cx="186250" cy="183673"/>
          </a:xfrm>
          <a:prstGeom prst="chevron">
            <a:avLst/>
          </a:prstGeom>
          <a:solidFill>
            <a:schemeClr val="bg2"/>
          </a:solidFill>
        </p:spPr>
        <p:txBody>
          <a:bodyPr wrap="square" lIns="0" tIns="0" rIns="0" bIns="0" rtlCol="0" anchor="ctr">
            <a:spAutoFit/>
          </a:bodyPr>
          <a:lstStyle/>
          <a:p>
            <a:pPr marL="12700" algn="ctr">
              <a:lnSpc>
                <a:spcPct val="100000"/>
              </a:lnSpc>
              <a:spcBef>
                <a:spcPts val="885"/>
              </a:spcBef>
            </a:pPr>
            <a:endParaRPr lang="it-IT" sz="1300" dirty="0">
              <a:solidFill>
                <a:srgbClr val="051B3E"/>
              </a:solidFill>
              <a:latin typeface="Arial"/>
              <a:cs typeface="Arial"/>
            </a:endParaRPr>
          </a:p>
        </p:txBody>
      </p:sp>
    </p:spTree>
    <p:extLst>
      <p:ext uri="{BB962C8B-B14F-4D97-AF65-F5344CB8AC3E}">
        <p14:creationId xmlns:p14="http://schemas.microsoft.com/office/powerpoint/2010/main" val="26261108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0" y="6858000"/>
            <a:ext cx="9144000" cy="0"/>
          </a:xfrm>
          <a:custGeom>
            <a:avLst/>
            <a:gdLst/>
            <a:ahLst/>
            <a:cxnLst/>
            <a:rect l="l" t="t" r="r" b="b"/>
            <a:pathLst>
              <a:path w="9144000">
                <a:moveTo>
                  <a:pt x="0" y="0"/>
                </a:moveTo>
                <a:lnTo>
                  <a:pt x="9144000" y="0"/>
                </a:lnTo>
              </a:path>
            </a:pathLst>
          </a:custGeom>
          <a:ln w="3175">
            <a:solidFill>
              <a:srgbClr val="051B3E"/>
            </a:solidFill>
          </a:ln>
        </p:spPr>
        <p:txBody>
          <a:bodyPr wrap="square" lIns="0" tIns="0" rIns="0" bIns="0" rtlCol="0"/>
          <a:lstStyle/>
          <a:p>
            <a:endParaRPr/>
          </a:p>
        </p:txBody>
      </p:sp>
      <p:sp>
        <p:nvSpPr>
          <p:cNvPr id="5" name="CasellaDiTesto 4">
            <a:extLst>
              <a:ext uri="{FF2B5EF4-FFF2-40B4-BE49-F238E27FC236}">
                <a16:creationId xmlns:a16="http://schemas.microsoft.com/office/drawing/2014/main" id="{D7ED7037-7DEB-8BBF-25C6-485619A826FE}"/>
              </a:ext>
            </a:extLst>
          </p:cNvPr>
          <p:cNvSpPr txBox="1"/>
          <p:nvPr/>
        </p:nvSpPr>
        <p:spPr>
          <a:xfrm>
            <a:off x="437745" y="855657"/>
            <a:ext cx="8297693" cy="6647974"/>
          </a:xfrm>
          <a:prstGeom prst="rect">
            <a:avLst/>
          </a:prstGeom>
          <a:noFill/>
        </p:spPr>
        <p:txBody>
          <a:bodyPr wrap="square">
            <a:spAutoFit/>
          </a:bodyPr>
          <a:lstStyle/>
          <a:p>
            <a:r>
              <a:rPr lang="it-IT" b="1" u="sng" cap="small" dirty="0">
                <a:latin typeface="Garamond" panose="02020404030301010803" pitchFamily="18" charset="0"/>
              </a:rPr>
              <a:t>sentenze impugnabili </a:t>
            </a:r>
            <a:r>
              <a:rPr lang="it-IT" b="1" u="sng" dirty="0">
                <a:latin typeface="Garamond" panose="02020404030301010803" pitchFamily="18" charset="0"/>
              </a:rPr>
              <a:t>(Art. 360 c.p.c.</a:t>
            </a:r>
            <a:r>
              <a:rPr lang="it-IT" b="1" dirty="0">
                <a:latin typeface="Garamond" panose="02020404030301010803" pitchFamily="18" charset="0"/>
              </a:rPr>
              <a:t>) </a:t>
            </a:r>
            <a:r>
              <a:rPr lang="it-IT" dirty="0">
                <a:latin typeface="Garamond" panose="02020404030301010803" pitchFamily="18" charset="0"/>
                <a:sym typeface="Wingdings" panose="05000000000000000000" pitchFamily="2" charset="2"/>
              </a:rPr>
              <a:t></a:t>
            </a:r>
            <a:r>
              <a:rPr lang="it-IT" b="1" dirty="0">
                <a:latin typeface="Garamond" panose="02020404030301010803" pitchFamily="18" charset="0"/>
                <a:sym typeface="Wingdings" panose="05000000000000000000" pitchFamily="2" charset="2"/>
              </a:rPr>
              <a:t> </a:t>
            </a:r>
            <a:r>
              <a:rPr lang="it-IT" dirty="0">
                <a:latin typeface="Garamond" panose="02020404030301010803" pitchFamily="18" charset="0"/>
              </a:rPr>
              <a:t>possono essere impugnate con ricorso per cassazione:</a:t>
            </a:r>
          </a:p>
          <a:p>
            <a:pPr marL="285750" indent="-285750" algn="just">
              <a:buFontTx/>
              <a:buChar char="-"/>
            </a:pPr>
            <a:r>
              <a:rPr lang="it-IT" dirty="0">
                <a:latin typeface="Garamond" panose="02020404030301010803" pitchFamily="18" charset="0"/>
              </a:rPr>
              <a:t>le sentenze pronunciate in grado d'appello o in unico grado (comma 1);</a:t>
            </a:r>
          </a:p>
          <a:p>
            <a:pPr marL="285750" indent="-285750" algn="just">
              <a:buFontTx/>
              <a:buChar char="-"/>
            </a:pPr>
            <a:r>
              <a:rPr lang="it-IT" dirty="0">
                <a:latin typeface="Garamond" panose="02020404030301010803" pitchFamily="18" charset="0"/>
              </a:rPr>
              <a:t>una sentenza appellabile del tribunale, se le parti sono d'accordo per omettere l'appello; ma in tale caso l'impugnazione può proporsi soltanto a norma del primo comma, n. 3 (comma 2);</a:t>
            </a:r>
          </a:p>
          <a:p>
            <a:pPr marL="285750" indent="-285750" algn="just">
              <a:buFontTx/>
              <a:buChar char="-"/>
            </a:pPr>
            <a:r>
              <a:rPr lang="it-IT" dirty="0">
                <a:latin typeface="Garamond" panose="02020404030301010803" pitchFamily="18" charset="0"/>
              </a:rPr>
              <a:t>le sentenze che decidono di questioni insorte senza definire, neppure parzialmente, il giudizio possono essere impugnate in cassazione, senza necessità di riserva, allorché sia impugnata la sentenza che definisce, anche parzialmente, il giudizio (comma 3).</a:t>
            </a:r>
          </a:p>
          <a:p>
            <a:pPr marL="285750" indent="-285750" algn="just">
              <a:buFontTx/>
              <a:buChar char="-"/>
            </a:pPr>
            <a:r>
              <a:rPr lang="it-IT" dirty="0">
                <a:latin typeface="Garamond" panose="02020404030301010803" pitchFamily="18" charset="0"/>
              </a:rPr>
              <a:t>i provvedimenti diversi dalla sentenza contro i quali è ammesso il ricorso per cassazione per violazione di legge (comma 5). </a:t>
            </a:r>
          </a:p>
          <a:p>
            <a:pPr algn="just"/>
            <a:r>
              <a:rPr lang="it-IT" dirty="0">
                <a:latin typeface="Garamond" panose="02020404030301010803" pitchFamily="18" charset="0"/>
              </a:rPr>
              <a:t>	</a:t>
            </a:r>
          </a:p>
          <a:p>
            <a:pPr lvl="1" algn="just"/>
            <a:r>
              <a:rPr lang="it-IT" dirty="0">
                <a:latin typeface="Garamond" panose="02020404030301010803" pitchFamily="18" charset="0"/>
              </a:rPr>
              <a:t>	Art. 361 c.p.c. riserva facoltativa di ricorso contro sentenze non definitive.</a:t>
            </a:r>
          </a:p>
          <a:p>
            <a:endParaRPr lang="it-IT" b="1" u="sng" dirty="0">
              <a:latin typeface="Garamond" panose="02020404030301010803" pitchFamily="18" charset="0"/>
            </a:endParaRPr>
          </a:p>
          <a:p>
            <a:pPr algn="just"/>
            <a:r>
              <a:rPr lang="it-IT" b="1" u="sng" cap="small" dirty="0">
                <a:latin typeface="Garamond" panose="02020404030301010803" pitchFamily="18" charset="0"/>
              </a:rPr>
              <a:t>doppia conforme</a:t>
            </a:r>
            <a:r>
              <a:rPr lang="it-IT" cap="small" dirty="0">
                <a:latin typeface="Garamond" panose="02020404030301010803" pitchFamily="18" charset="0"/>
              </a:rPr>
              <a:t> </a:t>
            </a:r>
            <a:r>
              <a:rPr lang="it-IT" dirty="0">
                <a:latin typeface="Garamond" panose="02020404030301010803" pitchFamily="18" charset="0"/>
                <a:sym typeface="Wingdings" panose="05000000000000000000" pitchFamily="2" charset="2"/>
              </a:rPr>
              <a:t> a</a:t>
            </a:r>
            <a:r>
              <a:rPr lang="it-IT" dirty="0">
                <a:latin typeface="Garamond" panose="02020404030301010803" pitchFamily="18" charset="0"/>
              </a:rPr>
              <a:t>i sensi dell’art. 360 comma 4 c.p.c., quando la pronuncia di appello conferma la decisione di I grado per le stesse ragioni, inerenti ai medesimi fatti, poste a base della decisione impugnata, il ricorso per cassazione può essere proposto esclusivamente per i motivi di cui ai numeri 1), 2), 3) e 4). Tale disposizione non si applica relativamente alle cause di cui all'articolo 70, primo comma.</a:t>
            </a:r>
          </a:p>
          <a:p>
            <a:endParaRPr lang="it-IT" sz="1600" dirty="0"/>
          </a:p>
          <a:p>
            <a:endParaRPr lang="it-IT" sz="1600" dirty="0"/>
          </a:p>
          <a:p>
            <a:endParaRPr lang="it-IT" sz="1600" dirty="0"/>
          </a:p>
          <a:p>
            <a:endParaRPr lang="it-IT" sz="1600" dirty="0"/>
          </a:p>
          <a:p>
            <a:r>
              <a:rPr lang="it-IT" sz="1600" dirty="0"/>
              <a:t> </a:t>
            </a:r>
          </a:p>
        </p:txBody>
      </p:sp>
      <p:sp>
        <p:nvSpPr>
          <p:cNvPr id="4" name="Titolo 1">
            <a:extLst>
              <a:ext uri="{FF2B5EF4-FFF2-40B4-BE49-F238E27FC236}">
                <a16:creationId xmlns:a16="http://schemas.microsoft.com/office/drawing/2014/main" id="{1D95179B-CE99-7F6F-9DA1-D8549F464F42}"/>
              </a:ext>
            </a:extLst>
          </p:cNvPr>
          <p:cNvSpPr txBox="1">
            <a:spLocks/>
          </p:cNvSpPr>
          <p:nvPr/>
        </p:nvSpPr>
        <p:spPr>
          <a:xfrm>
            <a:off x="326845" y="210027"/>
            <a:ext cx="8490310" cy="505839"/>
          </a:xfrm>
          <a:prstGeom prst="rect">
            <a:avLst/>
          </a:prstGeom>
          <a:ln w="6350">
            <a:solidFill>
              <a:srgbClr val="E72A7A"/>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t-IT" sz="2400" b="1" dirty="0">
                <a:solidFill>
                  <a:srgbClr val="E72A7A"/>
                </a:solidFill>
                <a:latin typeface="Garamond" panose="02020404030301010803" pitchFamily="18" charset="0"/>
              </a:rPr>
              <a:t>CENNI ALL’IMPUGNAZIONE IN SEDE DI LEGITTIMITÀ</a:t>
            </a:r>
          </a:p>
        </p:txBody>
      </p:sp>
      <p:sp>
        <p:nvSpPr>
          <p:cNvPr id="6" name="Freccia a gallone 5">
            <a:extLst>
              <a:ext uri="{FF2B5EF4-FFF2-40B4-BE49-F238E27FC236}">
                <a16:creationId xmlns:a16="http://schemas.microsoft.com/office/drawing/2014/main" id="{03C374C9-4940-39DD-E7D6-C05A51693DDA}"/>
              </a:ext>
            </a:extLst>
          </p:cNvPr>
          <p:cNvSpPr/>
          <p:nvPr/>
        </p:nvSpPr>
        <p:spPr>
          <a:xfrm>
            <a:off x="1126138" y="4230807"/>
            <a:ext cx="186250" cy="200055"/>
          </a:xfrm>
          <a:prstGeom prst="chevron">
            <a:avLst/>
          </a:prstGeom>
          <a:solidFill>
            <a:srgbClr val="E72A7A"/>
          </a:solidFill>
        </p:spPr>
        <p:txBody>
          <a:bodyPr wrap="square" lIns="0" tIns="0" rIns="0" bIns="0" rtlCol="0" anchor="ctr">
            <a:spAutoFit/>
          </a:bodyPr>
          <a:lstStyle/>
          <a:p>
            <a:pPr marL="12700" algn="ctr">
              <a:lnSpc>
                <a:spcPct val="100000"/>
              </a:lnSpc>
              <a:spcBef>
                <a:spcPts val="885"/>
              </a:spcBef>
            </a:pPr>
            <a:endParaRPr lang="it-IT" sz="1300" dirty="0">
              <a:latin typeface="Arial"/>
              <a:cs typeface="Arial"/>
            </a:endParaRPr>
          </a:p>
        </p:txBody>
      </p:sp>
    </p:spTree>
    <p:extLst>
      <p:ext uri="{BB962C8B-B14F-4D97-AF65-F5344CB8AC3E}">
        <p14:creationId xmlns:p14="http://schemas.microsoft.com/office/powerpoint/2010/main" val="22623542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p:cNvSpPr>
            <a:spLocks noGrp="1"/>
          </p:cNvSpPr>
          <p:nvPr>
            <p:ph type="body" sz="half" idx="2"/>
          </p:nvPr>
        </p:nvSpPr>
        <p:spPr>
          <a:xfrm>
            <a:off x="432880" y="735322"/>
            <a:ext cx="8278240" cy="6162805"/>
          </a:xfrm>
        </p:spPr>
        <p:txBody>
          <a:bodyPr/>
          <a:lstStyle/>
          <a:p>
            <a:pPr marL="12700" algn="just">
              <a:spcBef>
                <a:spcPts val="100"/>
              </a:spcBef>
            </a:pPr>
            <a:r>
              <a:rPr lang="it-IT" sz="1700" b="1" dirty="0">
                <a:solidFill>
                  <a:srgbClr val="E72A7A"/>
                </a:solidFill>
                <a:latin typeface="Garamond" panose="02020404030301010803" pitchFamily="18" charset="0"/>
                <a:cs typeface="Arial"/>
              </a:rPr>
              <a:t>L’elenco dei motivi di impugnazione è tassativo:</a:t>
            </a:r>
            <a:endParaRPr lang="it-IT" sz="1700" dirty="0">
              <a:cs typeface="Arial"/>
            </a:endParaRPr>
          </a:p>
          <a:p>
            <a:pPr marL="469900" indent="-457200" algn="just">
              <a:spcBef>
                <a:spcPts val="100"/>
              </a:spcBef>
              <a:buFont typeface="+mj-lt"/>
              <a:buAutoNum type="arabicPeriod"/>
            </a:pPr>
            <a:r>
              <a:rPr lang="it-IT" sz="1700" dirty="0">
                <a:latin typeface="Garamond" panose="02020404030301010803" pitchFamily="18" charset="0"/>
                <a:cs typeface="Arial"/>
              </a:rPr>
              <a:t>per motivi attinenti alla giurisdizione,</a:t>
            </a:r>
          </a:p>
          <a:p>
            <a:pPr marL="469900" indent="-457200" algn="just">
              <a:spcBef>
                <a:spcPts val="100"/>
              </a:spcBef>
              <a:buFont typeface="+mj-lt"/>
              <a:buAutoNum type="arabicPeriod"/>
            </a:pPr>
            <a:r>
              <a:rPr lang="it-IT" sz="1700" dirty="0">
                <a:latin typeface="Garamond" panose="02020404030301010803" pitchFamily="18" charset="0"/>
                <a:cs typeface="Arial"/>
              </a:rPr>
              <a:t>per violazione delle norme sulla competenza, quando non è prescritto il regolamento di competenza;</a:t>
            </a:r>
          </a:p>
          <a:p>
            <a:pPr marL="469900" indent="-457200" algn="just">
              <a:spcBef>
                <a:spcPts val="100"/>
              </a:spcBef>
              <a:buFont typeface="+mj-lt"/>
              <a:buAutoNum type="arabicPeriod"/>
            </a:pPr>
            <a:r>
              <a:rPr lang="it-IT" sz="1700" dirty="0">
                <a:latin typeface="Garamond" panose="02020404030301010803" pitchFamily="18" charset="0"/>
                <a:cs typeface="Arial"/>
              </a:rPr>
              <a:t>per violazione o falsa applicazione di norme di diritto e dei contratti e accordi collettivi nazionali di lavoro;</a:t>
            </a:r>
          </a:p>
          <a:p>
            <a:pPr marL="469900" indent="-457200" algn="just">
              <a:spcBef>
                <a:spcPts val="100"/>
              </a:spcBef>
              <a:buFont typeface="+mj-lt"/>
              <a:buAutoNum type="arabicPeriod"/>
            </a:pPr>
            <a:r>
              <a:rPr lang="it-IT" sz="1700" dirty="0">
                <a:latin typeface="Garamond" panose="02020404030301010803" pitchFamily="18" charset="0"/>
                <a:cs typeface="Arial"/>
              </a:rPr>
              <a:t>per nullità della sentenza o del procedimento;</a:t>
            </a:r>
          </a:p>
          <a:p>
            <a:pPr marL="469900" indent="-457200" algn="just">
              <a:buFont typeface="+mj-lt"/>
              <a:buAutoNum type="arabicPeriod"/>
            </a:pPr>
            <a:r>
              <a:rPr lang="it-IT" sz="1700" dirty="0">
                <a:latin typeface="Garamond" panose="02020404030301010803" pitchFamily="18" charset="0"/>
                <a:cs typeface="Arial"/>
              </a:rPr>
              <a:t>per omesso esame circa un fatto decisivo per il giudizio che è stato oggetto di discussione tra le parti.</a:t>
            </a:r>
          </a:p>
          <a:p>
            <a:pPr marL="12700" algn="just"/>
            <a:endParaRPr lang="it-IT" sz="900" dirty="0">
              <a:latin typeface="Garamond" panose="02020404030301010803" pitchFamily="18" charset="0"/>
              <a:cs typeface="Arial"/>
            </a:endParaRPr>
          </a:p>
          <a:p>
            <a:pPr marL="469900" lvl="1" algn="just">
              <a:spcBef>
                <a:spcPts val="100"/>
              </a:spcBef>
            </a:pPr>
            <a:r>
              <a:rPr lang="it-IT" sz="1700" dirty="0">
                <a:solidFill>
                  <a:srgbClr val="1E2A45"/>
                </a:solidFill>
                <a:latin typeface="Garamond" panose="02020404030301010803" pitchFamily="18" charset="0"/>
                <a:cs typeface="Arial"/>
              </a:rPr>
              <a:t>Il giudizio di cassazione è a </a:t>
            </a:r>
            <a:r>
              <a:rPr lang="it-IT" sz="1700" b="1" u="sng" dirty="0">
                <a:solidFill>
                  <a:srgbClr val="1E2A45"/>
                </a:solidFill>
                <a:latin typeface="Garamond" panose="02020404030301010803" pitchFamily="18" charset="0"/>
                <a:cs typeface="Arial"/>
              </a:rPr>
              <a:t>critica cd. vincolata </a:t>
            </a:r>
            <a:r>
              <a:rPr lang="it-IT" sz="1700" dirty="0">
                <a:solidFill>
                  <a:srgbClr val="1E2A45"/>
                </a:solidFill>
                <a:latin typeface="Garamond" panose="02020404030301010803" pitchFamily="18" charset="0"/>
                <a:cs typeface="Arial"/>
              </a:rPr>
              <a:t>perché si possono far valere soltanto errori nel procedere e nel giudicare </a:t>
            </a:r>
          </a:p>
          <a:p>
            <a:pPr marL="469900" lvl="1" algn="just">
              <a:spcBef>
                <a:spcPts val="100"/>
              </a:spcBef>
            </a:pPr>
            <a:r>
              <a:rPr lang="it-IT" sz="1700" dirty="0">
                <a:solidFill>
                  <a:srgbClr val="1E2A45"/>
                </a:solidFill>
                <a:latin typeface="Garamond" panose="02020404030301010803" pitchFamily="18" charset="0"/>
                <a:cs typeface="Arial"/>
              </a:rPr>
              <a:t>La Corte non è giudice del fatto in senso sostanziale, ma si limita a controllare la legalità della decisione attraverso l'esame di censure tipico dettato dalla norma in commento, in vista della verifica della conformità della decisione di merito alle norme ed ai principi di diritto applicabili</a:t>
            </a:r>
          </a:p>
          <a:p>
            <a:pPr marL="469900" lvl="1" algn="just">
              <a:spcBef>
                <a:spcPts val="100"/>
              </a:spcBef>
            </a:pPr>
            <a:r>
              <a:rPr lang="it-IT" sz="1700" dirty="0">
                <a:solidFill>
                  <a:srgbClr val="1E2A45"/>
                </a:solidFill>
                <a:latin typeface="Garamond" panose="02020404030301010803" pitchFamily="18" charset="0"/>
                <a:cs typeface="Arial"/>
              </a:rPr>
              <a:t>Se la verifica ha esito negativo il provvedimento impugnato è cassato, ossia cancellato, nel qual caso, la causa torna al giudice del merito (salvo che la Corte non cassi senza rinvio o decida essa stessa il merito) c.d. giudizio rescindente cui può seguire una fase rescissoria dinanzi al giudice del rinvio.</a:t>
            </a:r>
            <a:r>
              <a:rPr lang="it-IT" sz="1700" b="1" u="sng" dirty="0">
                <a:solidFill>
                  <a:srgbClr val="1E2A45"/>
                </a:solidFill>
                <a:latin typeface="Garamond" panose="02020404030301010803" pitchFamily="18" charset="0"/>
                <a:cs typeface="Arial"/>
              </a:rPr>
              <a:t> </a:t>
            </a:r>
          </a:p>
          <a:p>
            <a:pPr marL="469900" lvl="1" algn="just"/>
            <a:endParaRPr lang="it-IT" sz="900" b="1" u="sng" dirty="0">
              <a:solidFill>
                <a:srgbClr val="1E2A45"/>
              </a:solidFill>
              <a:latin typeface="Garamond" panose="02020404030301010803" pitchFamily="18" charset="0"/>
              <a:cs typeface="Arial"/>
            </a:endParaRPr>
          </a:p>
          <a:p>
            <a:pPr marL="12700" algn="ctr">
              <a:spcBef>
                <a:spcPts val="100"/>
              </a:spcBef>
            </a:pPr>
            <a:r>
              <a:rPr lang="it-IT" sz="1700" b="1" u="sng" cap="small" dirty="0">
                <a:latin typeface="Garamond" panose="02020404030301010803" pitchFamily="18" charset="0"/>
                <a:cs typeface="Arial"/>
              </a:rPr>
              <a:t>novità</a:t>
            </a:r>
            <a:r>
              <a:rPr lang="it-IT" sz="1700" dirty="0">
                <a:latin typeface="Garamond" panose="02020404030301010803" pitchFamily="18" charset="0"/>
                <a:cs typeface="Arial"/>
              </a:rPr>
              <a:t>: rinvio pregiudiziale </a:t>
            </a:r>
            <a:r>
              <a:rPr lang="it-IT" sz="1700" i="1" dirty="0">
                <a:latin typeface="Garamond" panose="02020404030301010803" pitchFamily="18" charset="0"/>
                <a:cs typeface="Arial"/>
              </a:rPr>
              <a:t>ex</a:t>
            </a:r>
            <a:r>
              <a:rPr lang="it-IT" sz="1700" dirty="0">
                <a:latin typeface="Garamond" panose="02020404030301010803" pitchFamily="18" charset="0"/>
                <a:cs typeface="Arial"/>
              </a:rPr>
              <a:t> art. 363 </a:t>
            </a:r>
            <a:r>
              <a:rPr lang="it-IT" sz="1700" i="1" dirty="0">
                <a:latin typeface="Garamond" panose="02020404030301010803" pitchFamily="18" charset="0"/>
                <a:cs typeface="Arial"/>
              </a:rPr>
              <a:t>bis</a:t>
            </a:r>
            <a:r>
              <a:rPr lang="it-IT" sz="1700" dirty="0">
                <a:latin typeface="Garamond" panose="02020404030301010803" pitchFamily="18" charset="0"/>
                <a:cs typeface="Arial"/>
              </a:rPr>
              <a:t> c.p.c. </a:t>
            </a:r>
          </a:p>
          <a:p>
            <a:pPr marL="355600" indent="-342900" algn="just">
              <a:spcBef>
                <a:spcPts val="100"/>
              </a:spcBef>
              <a:buFont typeface="Wingdings" panose="05000000000000000000" pitchFamily="2" charset="2"/>
              <a:buChar char="à"/>
            </a:pPr>
            <a:endParaRPr lang="it-IT" sz="1800" dirty="0">
              <a:latin typeface="Garamond" panose="02020404030301010803" pitchFamily="18" charset="0"/>
              <a:cs typeface="Arial"/>
            </a:endParaRPr>
          </a:p>
          <a:p>
            <a:pPr marL="12700" algn="just">
              <a:lnSpc>
                <a:spcPct val="150000"/>
              </a:lnSpc>
              <a:spcBef>
                <a:spcPts val="100"/>
              </a:spcBef>
            </a:pPr>
            <a:endParaRPr lang="it-IT" sz="1800" dirty="0">
              <a:latin typeface="Garamond" panose="02020404030301010803" pitchFamily="18" charset="0"/>
              <a:cs typeface="Arial"/>
            </a:endParaRPr>
          </a:p>
          <a:p>
            <a:pPr marL="12700" algn="just">
              <a:lnSpc>
                <a:spcPct val="150000"/>
              </a:lnSpc>
              <a:spcBef>
                <a:spcPts val="100"/>
              </a:spcBef>
            </a:pPr>
            <a:endParaRPr lang="it-IT" sz="1800" b="1" u="sng" dirty="0">
              <a:latin typeface="Garamond" panose="02020404030301010803" pitchFamily="18" charset="0"/>
              <a:cs typeface="Arial"/>
            </a:endParaRPr>
          </a:p>
          <a:p>
            <a:pPr marL="12700">
              <a:lnSpc>
                <a:spcPct val="100000"/>
              </a:lnSpc>
              <a:spcBef>
                <a:spcPts val="100"/>
              </a:spcBef>
            </a:pPr>
            <a:endParaRPr lang="it-IT" b="1" u="sng" dirty="0">
              <a:cs typeface="Arial"/>
            </a:endParaRPr>
          </a:p>
        </p:txBody>
      </p:sp>
      <p:sp>
        <p:nvSpPr>
          <p:cNvPr id="2" name="Titolo 1">
            <a:extLst>
              <a:ext uri="{FF2B5EF4-FFF2-40B4-BE49-F238E27FC236}">
                <a16:creationId xmlns:a16="http://schemas.microsoft.com/office/drawing/2014/main" id="{B7CD42AF-9685-48E9-3720-73050BA6FF34}"/>
              </a:ext>
            </a:extLst>
          </p:cNvPr>
          <p:cNvSpPr txBox="1">
            <a:spLocks/>
          </p:cNvSpPr>
          <p:nvPr/>
        </p:nvSpPr>
        <p:spPr>
          <a:xfrm>
            <a:off x="1348782" y="151662"/>
            <a:ext cx="6446435" cy="505839"/>
          </a:xfrm>
          <a:prstGeom prst="rect">
            <a:avLst/>
          </a:prstGeom>
          <a:ln w="6350">
            <a:solidFill>
              <a:srgbClr val="E72A7A"/>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gn="ctr">
              <a:lnSpc>
                <a:spcPct val="100000"/>
              </a:lnSpc>
              <a:spcBef>
                <a:spcPts val="100"/>
              </a:spcBef>
            </a:pPr>
            <a:r>
              <a:rPr lang="it-IT" sz="2400" b="1" dirty="0">
                <a:solidFill>
                  <a:srgbClr val="E72A7A"/>
                </a:solidFill>
                <a:latin typeface="Garamond" panose="02020404030301010803" pitchFamily="18" charset="0"/>
                <a:cs typeface="Arial"/>
              </a:rPr>
              <a:t>MOTIVI DI IMPUGNAZIONE</a:t>
            </a:r>
          </a:p>
        </p:txBody>
      </p:sp>
      <p:sp>
        <p:nvSpPr>
          <p:cNvPr id="4" name="Freccia a gallone 3">
            <a:extLst>
              <a:ext uri="{FF2B5EF4-FFF2-40B4-BE49-F238E27FC236}">
                <a16:creationId xmlns:a16="http://schemas.microsoft.com/office/drawing/2014/main" id="{04E09CB9-F464-D433-664C-72706AF85B2F}"/>
              </a:ext>
            </a:extLst>
          </p:cNvPr>
          <p:cNvSpPr/>
          <p:nvPr/>
        </p:nvSpPr>
        <p:spPr>
          <a:xfrm>
            <a:off x="630838" y="3328972"/>
            <a:ext cx="186250" cy="200055"/>
          </a:xfrm>
          <a:prstGeom prst="chevron">
            <a:avLst/>
          </a:prstGeom>
          <a:solidFill>
            <a:srgbClr val="E72A7A"/>
          </a:solidFill>
        </p:spPr>
        <p:txBody>
          <a:bodyPr wrap="square" lIns="0" tIns="0" rIns="0" bIns="0" rtlCol="0" anchor="ctr">
            <a:spAutoFit/>
          </a:bodyPr>
          <a:lstStyle/>
          <a:p>
            <a:pPr marL="12700" algn="ctr">
              <a:lnSpc>
                <a:spcPct val="100000"/>
              </a:lnSpc>
              <a:spcBef>
                <a:spcPts val="885"/>
              </a:spcBef>
            </a:pPr>
            <a:endParaRPr lang="it-IT" sz="1300" dirty="0">
              <a:latin typeface="Arial"/>
              <a:cs typeface="Arial"/>
            </a:endParaRPr>
          </a:p>
        </p:txBody>
      </p:sp>
      <p:sp>
        <p:nvSpPr>
          <p:cNvPr id="5" name="Freccia a gallone 4">
            <a:extLst>
              <a:ext uri="{FF2B5EF4-FFF2-40B4-BE49-F238E27FC236}">
                <a16:creationId xmlns:a16="http://schemas.microsoft.com/office/drawing/2014/main" id="{7C85903C-F1D7-4FF9-6ADB-A442A5313F10}"/>
              </a:ext>
            </a:extLst>
          </p:cNvPr>
          <p:cNvSpPr/>
          <p:nvPr/>
        </p:nvSpPr>
        <p:spPr>
          <a:xfrm>
            <a:off x="630838" y="3872667"/>
            <a:ext cx="186250" cy="200055"/>
          </a:xfrm>
          <a:prstGeom prst="chevron">
            <a:avLst/>
          </a:prstGeom>
          <a:solidFill>
            <a:srgbClr val="E72A7A"/>
          </a:solidFill>
        </p:spPr>
        <p:txBody>
          <a:bodyPr wrap="square" lIns="0" tIns="0" rIns="0" bIns="0" rtlCol="0" anchor="ctr">
            <a:spAutoFit/>
          </a:bodyPr>
          <a:lstStyle/>
          <a:p>
            <a:pPr marL="12700" algn="ctr">
              <a:lnSpc>
                <a:spcPct val="100000"/>
              </a:lnSpc>
              <a:spcBef>
                <a:spcPts val="885"/>
              </a:spcBef>
            </a:pPr>
            <a:endParaRPr lang="it-IT" sz="1300" dirty="0">
              <a:latin typeface="Arial"/>
              <a:cs typeface="Arial"/>
            </a:endParaRPr>
          </a:p>
        </p:txBody>
      </p:sp>
      <p:sp>
        <p:nvSpPr>
          <p:cNvPr id="6" name="Freccia a gallone 5">
            <a:extLst>
              <a:ext uri="{FF2B5EF4-FFF2-40B4-BE49-F238E27FC236}">
                <a16:creationId xmlns:a16="http://schemas.microsoft.com/office/drawing/2014/main" id="{3E5FFF44-D92B-966C-DEA5-FC4B7092D1E9}"/>
              </a:ext>
            </a:extLst>
          </p:cNvPr>
          <p:cNvSpPr/>
          <p:nvPr/>
        </p:nvSpPr>
        <p:spPr>
          <a:xfrm>
            <a:off x="630838" y="4920417"/>
            <a:ext cx="186250" cy="200055"/>
          </a:xfrm>
          <a:prstGeom prst="chevron">
            <a:avLst/>
          </a:prstGeom>
          <a:solidFill>
            <a:srgbClr val="E72A7A"/>
          </a:solidFill>
        </p:spPr>
        <p:txBody>
          <a:bodyPr wrap="square" lIns="0" tIns="0" rIns="0" bIns="0" rtlCol="0" anchor="ctr">
            <a:spAutoFit/>
          </a:bodyPr>
          <a:lstStyle/>
          <a:p>
            <a:pPr marL="12700" algn="ctr">
              <a:lnSpc>
                <a:spcPct val="100000"/>
              </a:lnSpc>
              <a:spcBef>
                <a:spcPts val="885"/>
              </a:spcBef>
            </a:pPr>
            <a:endParaRPr lang="it-IT" sz="1300" dirty="0">
              <a:latin typeface="Arial"/>
              <a:cs typeface="Arial"/>
            </a:endParaRPr>
          </a:p>
        </p:txBody>
      </p:sp>
    </p:spTree>
    <p:extLst>
      <p:ext uri="{BB962C8B-B14F-4D97-AF65-F5344CB8AC3E}">
        <p14:creationId xmlns:p14="http://schemas.microsoft.com/office/powerpoint/2010/main" val="1635853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egnaposto immagine 8">
            <a:extLst>
              <a:ext uri="{FF2B5EF4-FFF2-40B4-BE49-F238E27FC236}">
                <a16:creationId xmlns:a16="http://schemas.microsoft.com/office/drawing/2014/main" id="{E63CE8E7-26E7-E489-1A86-A04780E9FD65}"/>
              </a:ext>
            </a:extLst>
          </p:cNvPr>
          <p:cNvSpPr>
            <a:spLocks noGrp="1"/>
          </p:cNvSpPr>
          <p:nvPr>
            <p:ph type="pic" idx="1"/>
          </p:nvPr>
        </p:nvSpPr>
        <p:spPr>
          <a:xfrm>
            <a:off x="0" y="107977"/>
            <a:ext cx="9144000" cy="4800600"/>
          </a:xfrm>
        </p:spPr>
        <p:txBody>
          <a:bodyPr/>
          <a:lstStyle/>
          <a:p>
            <a:endParaRPr lang="it-IT" dirty="0"/>
          </a:p>
        </p:txBody>
      </p:sp>
      <p:sp>
        <p:nvSpPr>
          <p:cNvPr id="3" name="Titolo 2"/>
          <p:cNvSpPr>
            <a:spLocks noGrp="1"/>
          </p:cNvSpPr>
          <p:nvPr>
            <p:ph type="title"/>
          </p:nvPr>
        </p:nvSpPr>
        <p:spPr>
          <a:xfrm>
            <a:off x="421590" y="1574405"/>
            <a:ext cx="4794300" cy="423193"/>
          </a:xfrm>
        </p:spPr>
        <p:txBody>
          <a:bodyPr/>
          <a:lstStyle/>
          <a:p>
            <a:r>
              <a:rPr lang="it-IT" dirty="0">
                <a:latin typeface="Garamond" panose="02020404030301010803" pitchFamily="18" charset="0"/>
              </a:rPr>
              <a:t>Silvia Doria</a:t>
            </a:r>
          </a:p>
        </p:txBody>
      </p:sp>
      <p:sp>
        <p:nvSpPr>
          <p:cNvPr id="4" name="Segnaposto testo 3"/>
          <p:cNvSpPr>
            <a:spLocks noGrp="1"/>
          </p:cNvSpPr>
          <p:nvPr>
            <p:ph type="body" sz="half" idx="2"/>
          </p:nvPr>
        </p:nvSpPr>
        <p:spPr>
          <a:xfrm>
            <a:off x="333976" y="2032724"/>
            <a:ext cx="4781581" cy="367576"/>
          </a:xfrm>
        </p:spPr>
        <p:txBody>
          <a:bodyPr/>
          <a:lstStyle/>
          <a:p>
            <a:r>
              <a:rPr lang="it-IT" dirty="0">
                <a:latin typeface="Garamond" panose="02020404030301010803" pitchFamily="18" charset="0"/>
              </a:rPr>
              <a:t>Avvocato    partner</a:t>
            </a:r>
          </a:p>
        </p:txBody>
      </p:sp>
      <p:sp>
        <p:nvSpPr>
          <p:cNvPr id="5" name="Segnaposto testo 4"/>
          <p:cNvSpPr>
            <a:spLocks noGrp="1"/>
          </p:cNvSpPr>
          <p:nvPr>
            <p:ph type="body" sz="half" idx="10"/>
          </p:nvPr>
        </p:nvSpPr>
        <p:spPr>
          <a:xfrm>
            <a:off x="321256" y="2435426"/>
            <a:ext cx="4794301" cy="292388"/>
          </a:xfrm>
        </p:spPr>
        <p:txBody>
          <a:bodyPr/>
          <a:lstStyle/>
          <a:p>
            <a:r>
              <a:rPr lang="it-IT" dirty="0">
                <a:latin typeface="Garamond" panose="02020404030301010803" pitchFamily="18" charset="0"/>
              </a:rPr>
              <a:t>s.doria@dejalex.com</a:t>
            </a:r>
          </a:p>
        </p:txBody>
      </p:sp>
      <p:sp>
        <p:nvSpPr>
          <p:cNvPr id="6" name="Segnaposto testo 5"/>
          <p:cNvSpPr>
            <a:spLocks noGrp="1"/>
          </p:cNvSpPr>
          <p:nvPr>
            <p:ph type="body" sz="half" idx="11"/>
          </p:nvPr>
        </p:nvSpPr>
        <p:spPr>
          <a:xfrm>
            <a:off x="321256" y="2856349"/>
            <a:ext cx="2949576" cy="246221"/>
          </a:xfrm>
        </p:spPr>
        <p:txBody>
          <a:bodyPr/>
          <a:lstStyle/>
          <a:p>
            <a:r>
              <a:rPr lang="it-IT" b="1" dirty="0">
                <a:latin typeface="Garamond" panose="02020404030301010803" pitchFamily="18" charset="0"/>
              </a:rPr>
              <a:t>MILANO</a:t>
            </a:r>
          </a:p>
        </p:txBody>
      </p:sp>
      <p:sp>
        <p:nvSpPr>
          <p:cNvPr id="8" name="object 3"/>
          <p:cNvSpPr/>
          <p:nvPr/>
        </p:nvSpPr>
        <p:spPr>
          <a:xfrm>
            <a:off x="476217" y="478044"/>
            <a:ext cx="3214567" cy="632002"/>
          </a:xfrm>
          <a:prstGeom prst="rect">
            <a:avLst/>
          </a:prstGeom>
          <a:blipFill>
            <a:blip r:embed="rId2" cstate="print"/>
            <a:stretch>
              <a:fillRect/>
            </a:stretch>
          </a:blipFill>
        </p:spPr>
        <p:txBody>
          <a:bodyPr wrap="square" lIns="0" tIns="0" rIns="0" bIns="0" rtlCol="0"/>
          <a:lstStyle/>
          <a:p>
            <a:endParaRPr/>
          </a:p>
        </p:txBody>
      </p:sp>
      <p:sp>
        <p:nvSpPr>
          <p:cNvPr id="2" name="Connettore 1">
            <a:extLst>
              <a:ext uri="{FF2B5EF4-FFF2-40B4-BE49-F238E27FC236}">
                <a16:creationId xmlns:a16="http://schemas.microsoft.com/office/drawing/2014/main" id="{ABD61D72-0FD2-9B7C-B967-5551288DC132}"/>
              </a:ext>
            </a:extLst>
          </p:cNvPr>
          <p:cNvSpPr/>
          <p:nvPr/>
        </p:nvSpPr>
        <p:spPr>
          <a:xfrm>
            <a:off x="1423670" y="2220273"/>
            <a:ext cx="45719" cy="45720"/>
          </a:xfrm>
          <a:prstGeom prst="flowChartConnector">
            <a:avLst/>
          </a:prstGeom>
          <a:solidFill>
            <a:srgbClr val="E72A7A"/>
          </a:solidFill>
          <a:ln>
            <a:solidFill>
              <a:srgbClr val="E72A7A"/>
            </a:solidFill>
          </a:ln>
        </p:spPr>
        <p:txBody>
          <a:bodyPr wrap="square" lIns="0" tIns="0" rIns="0" bIns="0" rtlCol="0" anchor="ctr">
            <a:spAutoFit/>
          </a:bodyPr>
          <a:lstStyle/>
          <a:p>
            <a:pPr marL="12700" algn="ctr">
              <a:lnSpc>
                <a:spcPct val="100000"/>
              </a:lnSpc>
              <a:spcBef>
                <a:spcPts val="885"/>
              </a:spcBef>
            </a:pPr>
            <a:endParaRPr lang="it-IT" sz="1300" dirty="0">
              <a:solidFill>
                <a:srgbClr val="051B3E"/>
              </a:solidFill>
              <a:latin typeface="Arial"/>
              <a:cs typeface="Arial"/>
            </a:endParaRPr>
          </a:p>
        </p:txBody>
      </p:sp>
    </p:spTree>
    <p:extLst>
      <p:ext uri="{BB962C8B-B14F-4D97-AF65-F5344CB8AC3E}">
        <p14:creationId xmlns:p14="http://schemas.microsoft.com/office/powerpoint/2010/main" val="1038315586"/>
      </p:ext>
    </p:extLst>
  </p:cSld>
  <p:clrMapOvr>
    <a:masterClrMapping/>
  </p:clrMapOvr>
</p:sld>
</file>

<file path=ppt/theme/theme1.xml><?xml version="1.0" encoding="utf-8"?>
<a:theme xmlns:a="http://schemas.openxmlformats.org/drawingml/2006/main" name="Office Theme">
  <a:themeElements>
    <a:clrScheme name="Impostazioni personalizzate 2">
      <a:dk1>
        <a:srgbClr val="1E2A45"/>
      </a:dk1>
      <a:lt1>
        <a:srgbClr val="FFFFFF"/>
      </a:lt1>
      <a:dk2>
        <a:srgbClr val="DF166C"/>
      </a:dk2>
      <a:lt2>
        <a:srgbClr val="DF166C"/>
      </a:lt2>
      <a:accent1>
        <a:srgbClr val="DF166C"/>
      </a:accent1>
      <a:accent2>
        <a:srgbClr val="FEFFFE"/>
      </a:accent2>
      <a:accent3>
        <a:srgbClr val="1E2A45"/>
      </a:accent3>
      <a:accent4>
        <a:srgbClr val="EAEAEA"/>
      </a:accent4>
      <a:accent5>
        <a:srgbClr val="C0C0C0"/>
      </a:accent5>
      <a:accent6>
        <a:srgbClr val="919191"/>
      </a:accent6>
      <a:hlink>
        <a:srgbClr val="1E2A45"/>
      </a:hlink>
      <a:folHlink>
        <a:srgbClr val="8C8C8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none" lIns="0" tIns="0" rIns="0" bIns="0">
        <a:spAutoFit/>
      </a:bodyPr>
      <a:lstStyle>
        <a:defPPr marL="12700">
          <a:lnSpc>
            <a:spcPct val="100000"/>
          </a:lnSpc>
          <a:spcBef>
            <a:spcPts val="885"/>
          </a:spcBef>
          <a:defRPr sz="1300" dirty="0" smtClean="0">
            <a:solidFill>
              <a:srgbClr val="051B3E"/>
            </a:solidFill>
            <a:latin typeface="Arial"/>
            <a:cs typeface="Arial"/>
          </a:defRPr>
        </a:defPPr>
      </a:lstStyle>
    </a:spDef>
    <a:txDef>
      <a:spPr/>
      <a:bodyPr vert="horz" wrap="square" lIns="0" tIns="12700" rIns="0" bIns="0" rtlCol="0">
        <a:spAutoFit/>
      </a:bodyPr>
      <a:lstStyle>
        <a:defPPr marL="12700" marR="5080" algn="just">
          <a:lnSpc>
            <a:spcPct val="100000"/>
          </a:lnSpc>
          <a:spcBef>
            <a:spcPts val="100"/>
          </a:spcBef>
          <a:defRPr sz="1900" b="1" spc="-20" dirty="0" smtClean="0">
            <a:solidFill>
              <a:srgbClr val="E00069"/>
            </a:solidFill>
            <a:latin typeface="Arial"/>
            <a:cs typeface="Arial"/>
          </a:defRPr>
        </a:defPPr>
      </a:lstStyle>
    </a:txDef>
  </a:objectDefaults>
  <a:extraClrSchemeLst/>
</a:theme>
</file>

<file path=ppt/theme/theme2.xml><?xml version="1.0" encoding="utf-8"?>
<a:theme xmlns:a="http://schemas.openxmlformats.org/drawingml/2006/main" name="1_Office Theme">
  <a:themeElements>
    <a:clrScheme name="Tema di Offic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Tema di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5545</TotalTime>
  <Words>4531</Words>
  <Application>Microsoft Office PowerPoint</Application>
  <PresentationFormat>Presentazione su schermo (4:3)</PresentationFormat>
  <Paragraphs>291</Paragraphs>
  <Slides>27</Slides>
  <Notes>0</Notes>
  <HiddenSlides>0</HiddenSlides>
  <MMClips>0</MMClips>
  <ScaleCrop>false</ScaleCrop>
  <HeadingPairs>
    <vt:vector size="6" baseType="variant">
      <vt:variant>
        <vt:lpstr>Caratteri utilizzati</vt:lpstr>
      </vt:variant>
      <vt:variant>
        <vt:i4>8</vt:i4>
      </vt:variant>
      <vt:variant>
        <vt:lpstr>Tema</vt:lpstr>
      </vt:variant>
      <vt:variant>
        <vt:i4>2</vt:i4>
      </vt:variant>
      <vt:variant>
        <vt:lpstr>Titoli diapositive</vt:lpstr>
      </vt:variant>
      <vt:variant>
        <vt:i4>27</vt:i4>
      </vt:variant>
    </vt:vector>
  </HeadingPairs>
  <TitlesOfParts>
    <vt:vector size="37" baseType="lpstr">
      <vt:lpstr>.AppleSystemUIFont</vt:lpstr>
      <vt:lpstr>Abel-Regular</vt:lpstr>
      <vt:lpstr>Arial</vt:lpstr>
      <vt:lpstr>Arial Normale</vt:lpstr>
      <vt:lpstr>Calibri</vt:lpstr>
      <vt:lpstr>Calibri Light</vt:lpstr>
      <vt:lpstr>Garamond</vt:lpstr>
      <vt:lpstr>Wingdings</vt:lpstr>
      <vt:lpstr>Office Theme</vt:lpstr>
      <vt:lpstr>1_Office Theme</vt:lpstr>
      <vt:lpstr>Presentazione standard di PowerPoint</vt:lpstr>
      <vt:lpstr>organo competente a giudicare</vt:lpstr>
      <vt:lpstr>processo ordinario di i° grado, fase decisoria   capo iii, libro ii c.p.c. </vt:lpstr>
      <vt:lpstr>la fase decisoria: principali novità </vt:lpstr>
      <vt:lpstr>Presentazione standard di PowerPoint</vt:lpstr>
      <vt:lpstr>ART. 275 CPC - DECISIONE DEL COLLEGIO</vt:lpstr>
      <vt:lpstr>NUOVO ART. 275 BIS C.P.C. - DECISIONE A SEGUITO DI DISCUSSIONE ORALE DAVANTI AL COLLEGIO</vt:lpstr>
      <vt:lpstr>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Silvia Doria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Stefania Merati</dc:creator>
  <cp:lastModifiedBy>Silvia Doria</cp:lastModifiedBy>
  <cp:revision>54</cp:revision>
  <cp:lastPrinted>2025-06-10T08:20:00Z</cp:lastPrinted>
  <dcterms:modified xsi:type="dcterms:W3CDTF">2025-06-18T12:11:02Z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2017-10-10T22:00:00Z</vt:filetime>
  </property>
  <property fmtid="{D5CDD505-2E9C-101B-9397-08002B2CF9AE}" pid="3" name="Creator">
    <vt:lpwstr>Adobe Illustrator CC 2017 (Macintosh)</vt:lpwstr>
  </property>
  <property fmtid="{D5CDD505-2E9C-101B-9397-08002B2CF9AE}" pid="4" name="LastSaved">
    <vt:filetime>2018-01-21T23:00:00Z</vt:filetime>
  </property>
</Properties>
</file>